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 id="2147483686" r:id="rId3"/>
    <p:sldMasterId id="2147484243" r:id="rId4"/>
  </p:sldMasterIdLst>
  <p:notesMasterIdLst>
    <p:notesMasterId r:id="rId55"/>
  </p:notesMasterIdLst>
  <p:handoutMasterIdLst>
    <p:handoutMasterId r:id="rId56"/>
  </p:handoutMasterIdLst>
  <p:sldIdLst>
    <p:sldId id="807" r:id="rId5"/>
    <p:sldId id="929" r:id="rId6"/>
    <p:sldId id="810" r:id="rId7"/>
    <p:sldId id="937" r:id="rId8"/>
    <p:sldId id="821" r:id="rId9"/>
    <p:sldId id="930" r:id="rId10"/>
    <p:sldId id="931" r:id="rId11"/>
    <p:sldId id="828" r:id="rId12"/>
    <p:sldId id="827" r:id="rId13"/>
    <p:sldId id="923" r:id="rId14"/>
    <p:sldId id="893" r:id="rId15"/>
    <p:sldId id="898" r:id="rId16"/>
    <p:sldId id="947" r:id="rId17"/>
    <p:sldId id="867" r:id="rId18"/>
    <p:sldId id="924" r:id="rId19"/>
    <p:sldId id="833" r:id="rId20"/>
    <p:sldId id="832" r:id="rId21"/>
    <p:sldId id="835" r:id="rId22"/>
    <p:sldId id="932" r:id="rId23"/>
    <p:sldId id="933" r:id="rId24"/>
    <p:sldId id="936" r:id="rId25"/>
    <p:sldId id="836" r:id="rId26"/>
    <p:sldId id="822" r:id="rId27"/>
    <p:sldId id="934" r:id="rId28"/>
    <p:sldId id="935" r:id="rId29"/>
    <p:sldId id="838" r:id="rId30"/>
    <p:sldId id="883" r:id="rId31"/>
    <p:sldId id="839" r:id="rId32"/>
    <p:sldId id="892" r:id="rId33"/>
    <p:sldId id="884" r:id="rId34"/>
    <p:sldId id="845" r:id="rId35"/>
    <p:sldId id="864" r:id="rId36"/>
    <p:sldId id="865" r:id="rId37"/>
    <p:sldId id="823" r:id="rId38"/>
    <p:sldId id="824" r:id="rId39"/>
    <p:sldId id="945" r:id="rId40"/>
    <p:sldId id="946" r:id="rId41"/>
    <p:sldId id="844" r:id="rId42"/>
    <p:sldId id="938" r:id="rId43"/>
    <p:sldId id="847" r:id="rId44"/>
    <p:sldId id="850" r:id="rId45"/>
    <p:sldId id="851" r:id="rId46"/>
    <p:sldId id="852" r:id="rId47"/>
    <p:sldId id="891" r:id="rId48"/>
    <p:sldId id="948" r:id="rId49"/>
    <p:sldId id="853" r:id="rId50"/>
    <p:sldId id="855" r:id="rId51"/>
    <p:sldId id="861" r:id="rId52"/>
    <p:sldId id="939" r:id="rId53"/>
    <p:sldId id="926" r:id="rId54"/>
  </p:sldIdLst>
  <p:sldSz cx="9144000" cy="6858000" type="screen4x3"/>
  <p:notesSz cx="7053263" cy="93091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69">
          <p15:clr>
            <a:srgbClr val="A4A3A4"/>
          </p15:clr>
        </p15:guide>
        <p15:guide id="2" pos="68">
          <p15:clr>
            <a:srgbClr val="A4A3A4"/>
          </p15:clr>
        </p15:guide>
      </p15:sldGuideLst>
    </p:ext>
    <p:ext uri="{2D200454-40CA-4A62-9FC3-DE9A4176ACB9}">
      <p15:notesGuideLst xmlns:p15="http://schemas.microsoft.com/office/powerpoint/2012/main">
        <p15:guide id="1" orient="horz" pos="2933">
          <p15:clr>
            <a:srgbClr val="A4A3A4"/>
          </p15:clr>
        </p15:guide>
        <p15:guide id="2"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Esteves" initials="" lastIdx="5" clrIdx="0"/>
  <p:cmAuthor id="2" name="Lyne Bouchard" initials="" lastIdx="16" clrIdx="1"/>
  <p:cmAuthor id="3" name="Gail Roche" initials="" lastIdx="18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14A"/>
    <a:srgbClr val="87171A"/>
    <a:srgbClr val="C0504D"/>
    <a:srgbClr val="F3F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95382" autoAdjust="0"/>
  </p:normalViewPr>
  <p:slideViewPr>
    <p:cSldViewPr snapToGrid="0" snapToObjects="1">
      <p:cViewPr varScale="1">
        <p:scale>
          <a:sx n="72" d="100"/>
          <a:sy n="72" d="100"/>
        </p:scale>
        <p:origin x="1290" y="54"/>
      </p:cViewPr>
      <p:guideLst>
        <p:guide orient="horz" pos="4269"/>
        <p:guide pos="68"/>
      </p:guideLst>
    </p:cSldViewPr>
  </p:slideViewPr>
  <p:outlineViewPr>
    <p:cViewPr>
      <p:scale>
        <a:sx n="33" d="100"/>
        <a:sy n="33" d="100"/>
      </p:scale>
      <p:origin x="0" y="-36156"/>
    </p:cViewPr>
  </p:outlineViewPr>
  <p:notesTextViewPr>
    <p:cViewPr>
      <p:scale>
        <a:sx n="3" d="2"/>
        <a:sy n="3" d="2"/>
      </p:scale>
      <p:origin x="0" y="0"/>
    </p:cViewPr>
  </p:notesTextViewPr>
  <p:sorterViewPr>
    <p:cViewPr>
      <p:scale>
        <a:sx n="100" d="100"/>
        <a:sy n="100" d="100"/>
      </p:scale>
      <p:origin x="0" y="14934"/>
    </p:cViewPr>
  </p:sorterViewPr>
  <p:notesViewPr>
    <p:cSldViewPr snapToGrid="0" snapToObjects="1">
      <p:cViewPr>
        <p:scale>
          <a:sx n="100" d="100"/>
          <a:sy n="100" d="100"/>
        </p:scale>
        <p:origin x="-1878" y="2466"/>
      </p:cViewPr>
      <p:guideLst>
        <p:guide orient="horz" pos="2933"/>
        <p:guide pos="22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3068" tIns="46534" rIns="93068" bIns="46534" rtlCol="0"/>
          <a:lstStyle>
            <a:lvl1pPr algn="l" eaLnBrk="1" fontAlgn="auto" hangingPunct="1">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sz="quarter" idx="1"/>
          </p:nvPr>
        </p:nvSpPr>
        <p:spPr>
          <a:xfrm>
            <a:off x="3995738" y="0"/>
            <a:ext cx="3055937" cy="466725"/>
          </a:xfrm>
          <a:prstGeom prst="rect">
            <a:avLst/>
          </a:prstGeom>
        </p:spPr>
        <p:txBody>
          <a:bodyPr vert="horz" lIns="93068" tIns="46534" rIns="93068" bIns="46534" rtlCol="0"/>
          <a:lstStyle>
            <a:lvl1pPr algn="r" eaLnBrk="1" fontAlgn="auto" hangingPunct="1">
              <a:spcBef>
                <a:spcPts val="0"/>
              </a:spcBef>
              <a:spcAft>
                <a:spcPts val="0"/>
              </a:spcAft>
              <a:defRPr sz="1200">
                <a:latin typeface="+mn-lt"/>
                <a:cs typeface="+mn-cs"/>
              </a:defRPr>
            </a:lvl1pPr>
          </a:lstStyle>
          <a:p>
            <a:pPr>
              <a:defRPr/>
            </a:pPr>
            <a:fld id="{20E96235-4CD5-4EA0-AFA5-3CB08E50CB8E}" type="datetimeFigureOut">
              <a:rPr lang="en-CA"/>
              <a:pPr>
                <a:defRPr/>
              </a:pPr>
              <a:t>2017-01-17</a:t>
            </a:fld>
            <a:endParaRPr lang="en-CA"/>
          </a:p>
        </p:txBody>
      </p:sp>
      <p:sp>
        <p:nvSpPr>
          <p:cNvPr id="4" name="Footer Placeholder 3"/>
          <p:cNvSpPr>
            <a:spLocks noGrp="1"/>
          </p:cNvSpPr>
          <p:nvPr>
            <p:ph type="ftr" sz="quarter" idx="2"/>
          </p:nvPr>
        </p:nvSpPr>
        <p:spPr>
          <a:xfrm>
            <a:off x="0" y="8842375"/>
            <a:ext cx="3055938" cy="466725"/>
          </a:xfrm>
          <a:prstGeom prst="rect">
            <a:avLst/>
          </a:prstGeom>
        </p:spPr>
        <p:txBody>
          <a:bodyPr vert="horz" lIns="93068" tIns="46534" rIns="93068" bIns="46534" rtlCol="0" anchor="b"/>
          <a:lstStyle>
            <a:lvl1pPr algn="l" eaLnBrk="1" fontAlgn="auto" hangingPunct="1">
              <a:spcBef>
                <a:spcPts val="0"/>
              </a:spcBef>
              <a:spcAft>
                <a:spcPts val="0"/>
              </a:spcAft>
              <a:defRPr sz="12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3995738" y="8842375"/>
            <a:ext cx="3055937" cy="466725"/>
          </a:xfrm>
          <a:prstGeom prst="rect">
            <a:avLst/>
          </a:prstGeom>
        </p:spPr>
        <p:txBody>
          <a:bodyPr vert="horz" wrap="square" lIns="93068" tIns="46534" rIns="93068" bIns="46534"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289CBC3-E20C-4900-8B82-B1339EAE2E02}" type="slidenum">
              <a:rPr lang="en-CA" altLang="en-US"/>
              <a:pPr>
                <a:defRPr/>
              </a:pPr>
              <a:t>‹#›</a:t>
            </a:fld>
            <a:endParaRPr lang="en-CA" altLang="en-US"/>
          </a:p>
        </p:txBody>
      </p:sp>
    </p:spTree>
    <p:extLst>
      <p:ext uri="{BB962C8B-B14F-4D97-AF65-F5344CB8AC3E}">
        <p14:creationId xmlns:p14="http://schemas.microsoft.com/office/powerpoint/2010/main" val="2850648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3486" tIns="46743" rIns="93486" bIns="46743"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3486" tIns="46743" rIns="93486" bIns="46743" rtlCol="0"/>
          <a:lstStyle>
            <a:lvl1pPr algn="r" eaLnBrk="1" fontAlgn="auto" hangingPunct="1">
              <a:spcBef>
                <a:spcPts val="0"/>
              </a:spcBef>
              <a:spcAft>
                <a:spcPts val="0"/>
              </a:spcAft>
              <a:defRPr sz="1200">
                <a:latin typeface="+mn-lt"/>
                <a:cs typeface="+mn-cs"/>
              </a:defRPr>
            </a:lvl1pPr>
          </a:lstStyle>
          <a:p>
            <a:pPr>
              <a:defRPr/>
            </a:pPr>
            <a:fld id="{4F9B3BD1-58A5-4770-8B39-A56B0AA67748}" type="datetimeFigureOut">
              <a:rPr lang="en-US"/>
              <a:pPr>
                <a:defRPr/>
              </a:pPr>
              <a:t>1/17/2017</a:t>
            </a:fld>
            <a:endParaRPr lang="en-US"/>
          </a:p>
        </p:txBody>
      </p:sp>
      <p:sp>
        <p:nvSpPr>
          <p:cNvPr id="4" name="Slide Image Placeholder 3"/>
          <p:cNvSpPr>
            <a:spLocks noGrp="1" noRot="1" noChangeAspect="1"/>
          </p:cNvSpPr>
          <p:nvPr>
            <p:ph type="sldImg" idx="2"/>
          </p:nvPr>
        </p:nvSpPr>
        <p:spPr>
          <a:xfrm>
            <a:off x="1200150" y="698500"/>
            <a:ext cx="4652963" cy="3489325"/>
          </a:xfrm>
          <a:prstGeom prst="rect">
            <a:avLst/>
          </a:prstGeom>
          <a:noFill/>
          <a:ln w="12700">
            <a:solidFill>
              <a:prstClr val="black"/>
            </a:solidFill>
          </a:ln>
        </p:spPr>
        <p:txBody>
          <a:bodyPr vert="horz" lIns="93486" tIns="46743" rIns="93486" bIns="46743" rtlCol="0" anchor="ctr"/>
          <a:lstStyle/>
          <a:p>
            <a:pPr lvl="0"/>
            <a:endParaRPr lang="en-US" noProof="0"/>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3486" tIns="46743" rIns="93486" bIns="46743"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p:cNvSpPr>
            <a:spLocks noGrp="1"/>
          </p:cNvSpPr>
          <p:nvPr>
            <p:ph type="ftr" sz="quarter" idx="4"/>
          </p:nvPr>
        </p:nvSpPr>
        <p:spPr>
          <a:xfrm>
            <a:off x="0" y="8842375"/>
            <a:ext cx="3055938" cy="465138"/>
          </a:xfrm>
          <a:prstGeom prst="rect">
            <a:avLst/>
          </a:prstGeom>
        </p:spPr>
        <p:txBody>
          <a:bodyPr vert="horz" lIns="93486" tIns="46743" rIns="93486" bIns="46743"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wrap="square" lIns="93486" tIns="46743" rIns="93486" bIns="46743"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419FD18-0716-45DF-894F-63B3B6743CC7}" type="slidenum">
              <a:rPr lang="en-US" altLang="en-US"/>
              <a:pPr>
                <a:defRPr/>
              </a:pPr>
              <a:t>‹#›</a:t>
            </a:fld>
            <a:endParaRPr lang="en-US" altLang="en-US"/>
          </a:p>
        </p:txBody>
      </p:sp>
    </p:spTree>
    <p:extLst>
      <p:ext uri="{BB962C8B-B14F-4D97-AF65-F5344CB8AC3E}">
        <p14:creationId xmlns:p14="http://schemas.microsoft.com/office/powerpoint/2010/main" val="22457299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en-US"/>
              <a:t>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486B0E-1235-4D05-AC80-F798521CD0E3}" type="slidenum">
              <a:rPr lang="en-US" altLang="en-US">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410624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Edit bullet 2</a:t>
            </a:r>
          </a:p>
        </p:txBody>
      </p:sp>
    </p:spTree>
    <p:extLst>
      <p:ext uri="{BB962C8B-B14F-4D97-AF65-F5344CB8AC3E}">
        <p14:creationId xmlns:p14="http://schemas.microsoft.com/office/powerpoint/2010/main" val="3807241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770080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b="1">
                <a:sym typeface="Wingdings" panose="05000000000000000000" pitchFamily="2" charset="2"/>
              </a:rPr>
              <a:t>Changes recommended – shift ‘referral to PT/OT with expertise…” to top, followed by ‘specialist intervention…” as need to modify ie. Cannot wait for intervention by specialist as the wait times may be extended.  Remove ‘referrals should indicate urgent…” as they have a triage system that will classify priority of patient referrals given the referring MD has provided enough information.</a:t>
            </a:r>
          </a:p>
          <a:p>
            <a:pPr eaLnBrk="1" hangingPunct="1">
              <a:spcBef>
                <a:spcPct val="0"/>
              </a:spcBef>
            </a:pPr>
            <a:r>
              <a:rPr lang="en-CA" altLang="en-US" b="1">
                <a:sym typeface="Wingdings" panose="05000000000000000000" pitchFamily="2" charset="2"/>
              </a:rPr>
              <a:t>Creating interaction:  </a:t>
            </a:r>
            <a:r>
              <a:rPr lang="en-CA" altLang="en-US" b="1"/>
              <a:t>Polling (Show of Hands)</a:t>
            </a:r>
            <a:endParaRPr lang="en-CA" altLang="en-US"/>
          </a:p>
          <a:p>
            <a:pPr eaLnBrk="1" hangingPunct="1">
              <a:spcBef>
                <a:spcPct val="0"/>
              </a:spcBef>
            </a:pPr>
            <a:r>
              <a:rPr lang="en-CA" altLang="en-US"/>
              <a:t>This simple technique is effective if it is not overused. There are two things you need to do when using this technique:</a:t>
            </a:r>
          </a:p>
          <a:p>
            <a:pPr eaLnBrk="1" hangingPunct="1">
              <a:spcBef>
                <a:spcPct val="0"/>
              </a:spcBef>
            </a:pPr>
            <a:r>
              <a:rPr lang="en-CA" altLang="en-US">
                <a:solidFill>
                  <a:srgbClr val="C00000"/>
                </a:solidFill>
              </a:rPr>
              <a:t>1. </a:t>
            </a:r>
            <a:r>
              <a:rPr lang="en-CA" altLang="en-US"/>
              <a:t>Raise your hand to </a:t>
            </a:r>
            <a:r>
              <a:rPr lang="en-CA" altLang="en-US">
                <a:solidFill>
                  <a:srgbClr val="C00000"/>
                </a:solidFill>
              </a:rPr>
              <a:t>demonstrate</a:t>
            </a:r>
            <a:r>
              <a:rPr lang="en-CA" altLang="en-US"/>
              <a:t> that you expect them to raise their hand</a:t>
            </a:r>
            <a:r>
              <a:rPr lang="en-CA" altLang="en-US">
                <a:solidFill>
                  <a:srgbClr val="C00000"/>
                </a:solidFill>
              </a:rPr>
              <a:t>.</a:t>
            </a:r>
          </a:p>
          <a:p>
            <a:pPr eaLnBrk="1" hangingPunct="1">
              <a:spcBef>
                <a:spcPct val="0"/>
              </a:spcBef>
            </a:pPr>
            <a:r>
              <a:rPr lang="en-CA" altLang="en-US">
                <a:solidFill>
                  <a:srgbClr val="C00000"/>
                </a:solidFill>
              </a:rPr>
              <a:t>2. </a:t>
            </a:r>
            <a:r>
              <a:rPr lang="en-CA" altLang="en-US"/>
              <a:t>Ask a question that you know the majority of people will respond affirmatively to and raise their hand (otherwise it’s not very interactive!)</a:t>
            </a:r>
          </a:p>
          <a:p>
            <a:pPr eaLnBrk="1" hangingPunct="1">
              <a:spcBef>
                <a:spcPct val="0"/>
              </a:spcBef>
            </a:pPr>
            <a:endParaRPr lang="en-CA" altLang="en-US"/>
          </a:p>
          <a:p>
            <a:pPr eaLnBrk="1" hangingPunct="1">
              <a:spcBef>
                <a:spcPct val="0"/>
              </a:spcBef>
            </a:pPr>
            <a:r>
              <a:rPr lang="en-CA" altLang="en-US"/>
              <a:t>Another option: </a:t>
            </a:r>
            <a:r>
              <a:rPr lang="en-CA" altLang="en-US" b="1"/>
              <a:t>Please stand up if you are currently referring patients with suspected RA.</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4BC6CD-CC7F-460F-8782-E69D0928D3AB}"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1729511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928F53-9F87-46A1-8A36-8CD29BA1AA62}" type="slidenum">
              <a:rPr lang="en-US" altLang="en-US">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3782176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solidFill>
                  <a:srgbClr val="C00000"/>
                </a:solidFill>
              </a:rPr>
              <a:t>Edit done</a:t>
            </a:r>
          </a:p>
          <a:p>
            <a:pPr eaLnBrk="1" hangingPunct="1">
              <a:spcBef>
                <a:spcPct val="0"/>
              </a:spcBef>
            </a:pPr>
            <a:r>
              <a:rPr lang="en-CA" altLang="en-US">
                <a:solidFill>
                  <a:srgbClr val="C00000"/>
                </a:solidFill>
              </a:rPr>
              <a:t>H</a:t>
            </a:r>
            <a:r>
              <a:rPr lang="en-CA" altLang="en-US"/>
              <a:t>ydroxychloroquine (6.5mg/kg lean body weight) or sulfasalazine (500 mg daily and increasing to 1 gm twice a day; after performing baseline CBC and LFTs) while the patient is waiting to be seen by a rheumatologist.</a:t>
            </a:r>
          </a:p>
          <a:p>
            <a:pPr eaLnBrk="1" hangingPunct="1">
              <a:spcBef>
                <a:spcPct val="0"/>
              </a:spcBef>
            </a:pPr>
            <a:endParaRPr lang="en-CA" altLang="en-US"/>
          </a:p>
          <a:p>
            <a:pPr eaLnBrk="1" hangingPunct="1">
              <a:spcBef>
                <a:spcPct val="0"/>
              </a:spcBef>
            </a:pPr>
            <a:endParaRPr lang="en-CA" altLang="en-US"/>
          </a:p>
          <a:p>
            <a:pPr eaLnBrk="1" hangingPunct="1">
              <a:spcBef>
                <a:spcPct val="0"/>
              </a:spcBef>
            </a:pPr>
            <a:r>
              <a:rPr lang="en-CA" altLang="en-US" sz="1000">
                <a:solidFill>
                  <a:srgbClr val="C00000"/>
                </a:solidFill>
              </a:rPr>
              <a:t>LFT: liver function test</a:t>
            </a:r>
          </a:p>
          <a:p>
            <a:pPr eaLnBrk="1" hangingPunct="1">
              <a:spcBef>
                <a:spcPct val="0"/>
              </a:spcBef>
            </a:pPr>
            <a:endParaRPr lang="en-CA"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8C6AED-1F90-4178-8D95-9AF1CA1E5183}" type="slidenum">
              <a:rPr lang="en-US" altLang="en-US">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3590090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Here are the ACR recommendations for a patient with early RA.  </a:t>
            </a:r>
          </a:p>
          <a:p>
            <a:pPr eaLnBrk="1" hangingPunct="1">
              <a:spcBef>
                <a:spcPct val="0"/>
              </a:spcBef>
            </a:pPr>
            <a:endParaRPr lang="en-CA" altLang="en-US"/>
          </a:p>
          <a:p>
            <a:pPr eaLnBrk="1" hangingPunct="1">
              <a:spcBef>
                <a:spcPct val="0"/>
              </a:spcBef>
            </a:pPr>
            <a:r>
              <a:rPr lang="en-CA" altLang="en-US"/>
              <a:t>All patients with RA should be on DMARD therapy </a:t>
            </a:r>
          </a:p>
          <a:p>
            <a:pPr eaLnBrk="1" hangingPunct="1">
              <a:spcBef>
                <a:spcPct val="0"/>
              </a:spcBef>
            </a:pPr>
            <a:r>
              <a:rPr lang="en-CA" altLang="en-US"/>
              <a:t>Short-term prednisone can be added to quickly to help to reduce a flare</a:t>
            </a:r>
          </a:p>
          <a:p>
            <a:pPr eaLnBrk="1" hangingPunct="1">
              <a:spcBef>
                <a:spcPct val="0"/>
              </a:spcBef>
            </a:pPr>
            <a:r>
              <a:rPr lang="en-CA" altLang="en-US"/>
              <a:t>MTX is the preferred initial DMARD</a:t>
            </a:r>
          </a:p>
          <a:p>
            <a:pPr eaLnBrk="1" hangingPunct="1">
              <a:spcBef>
                <a:spcPct val="0"/>
              </a:spcBef>
            </a:pPr>
            <a:r>
              <a:rPr lang="en-CA" altLang="en-US"/>
              <a:t>Combination is the standard of care for RA management</a:t>
            </a:r>
          </a:p>
          <a:p>
            <a:pPr eaLnBrk="1" hangingPunct="1">
              <a:spcBef>
                <a:spcPct val="0"/>
              </a:spcBef>
            </a:pPr>
            <a:endParaRPr lang="en-CA" altLang="en-US"/>
          </a:p>
          <a:p>
            <a:pPr eaLnBrk="1" hangingPunct="1">
              <a:spcBef>
                <a:spcPct val="0"/>
              </a:spcBef>
            </a:pPr>
            <a:r>
              <a:rPr lang="en-CA" altLang="en-US" b="1"/>
              <a:t>References </a:t>
            </a:r>
          </a:p>
          <a:p>
            <a:pPr eaLnBrk="1" hangingPunct="1">
              <a:spcBef>
                <a:spcPct val="0"/>
              </a:spcBef>
            </a:pPr>
            <a:r>
              <a:rPr lang="en-CA" altLang="en-US"/>
              <a:t>Singh JA, Saag KG, Bridges SL, et al.. Arthritis &amp; Rheumatology. 2016;68(1):1-26.</a:t>
            </a:r>
          </a:p>
          <a:p>
            <a:pPr eaLnBrk="1" hangingPunct="1">
              <a:spcBef>
                <a:spcPct val="0"/>
              </a:spcBef>
            </a:pPr>
            <a:r>
              <a:rPr lang="en-CA" altLang="en-US"/>
              <a:t>BC Medical Association. Rheumatoid Arthritis: Diagnosis, Management and Monitoring Summary. http://www2.gov.bc.ca/assets/gov/health/practitioner-pro/bc-guidelines/ra_guideline_summary.pdf. </a:t>
            </a:r>
          </a:p>
          <a:p>
            <a:pPr eaLnBrk="1" hangingPunct="1">
              <a:spcBef>
                <a:spcPct val="0"/>
              </a:spcBef>
            </a:pPr>
            <a:endParaRPr lang="en-CA" altLang="en-US"/>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55ECFE-3F9B-4363-B85B-8141901EBA7F}" type="slidenum">
              <a:rPr lang="en-CA" altLang="en-US">
                <a:latin typeface="Calibri" panose="020F0502020204030204" pitchFamily="34" charset="0"/>
              </a:rPr>
              <a:pPr/>
              <a:t>27</a:t>
            </a:fld>
            <a:endParaRPr lang="en-CA" altLang="en-US">
              <a:latin typeface="Calibri" panose="020F0502020204030204" pitchFamily="34" charset="0"/>
            </a:endParaRPr>
          </a:p>
        </p:txBody>
      </p:sp>
    </p:spTree>
    <p:extLst>
      <p:ext uri="{BB962C8B-B14F-4D97-AF65-F5344CB8AC3E}">
        <p14:creationId xmlns:p14="http://schemas.microsoft.com/office/powerpoint/2010/main" val="423432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CA" dirty="0"/>
              <a:t>To change:  if confident of diagnosis, consider starting a DMARD.  MTX and HCQ are options.  Remove 40 mg IM prednisone.  If uncertain about med management, call rheumatologist for assistance.</a:t>
            </a:r>
          </a:p>
          <a:p>
            <a:pPr algn="ctr" eaLnBrk="1" fontAlgn="auto" hangingPunct="1">
              <a:spcBef>
                <a:spcPts val="0"/>
              </a:spcBef>
              <a:spcAft>
                <a:spcPts val="0"/>
              </a:spcAft>
              <a:defRPr/>
            </a:pPr>
            <a:r>
              <a:rPr lang="en-CA" dirty="0"/>
              <a:t>Remove bullet point #3.  Add slide after this:  how to initiate and monitor MTX/HCQ.  If must start DMARD, prefer MTX. Add – risk of not treating </a:t>
            </a:r>
            <a:r>
              <a:rPr lang="en-US" dirty="0">
                <a:solidFill>
                  <a:srgbClr val="000000"/>
                </a:solidFill>
              </a:rPr>
              <a:t>Patients may experience or simply fear adverse </a:t>
            </a:r>
            <a:br>
              <a:rPr lang="en-US" dirty="0">
                <a:solidFill>
                  <a:srgbClr val="000000"/>
                </a:solidFill>
              </a:rPr>
            </a:br>
            <a:r>
              <a:rPr lang="en-US" dirty="0">
                <a:solidFill>
                  <a:srgbClr val="000000"/>
                </a:solidFill>
              </a:rPr>
              <a:t>effects from their medication</a:t>
            </a:r>
          </a:p>
          <a:p>
            <a:pPr algn="ctr" eaLnBrk="1" fontAlgn="auto" hangingPunct="1">
              <a:spcBef>
                <a:spcPts val="0"/>
              </a:spcBef>
              <a:spcAft>
                <a:spcPts val="0"/>
              </a:spcAft>
              <a:defRPr/>
            </a:pPr>
            <a:r>
              <a:rPr lang="en-US" dirty="0">
                <a:solidFill>
                  <a:srgbClr val="000000"/>
                </a:solidFill>
              </a:rPr>
              <a:t>The risk of under-treating disease and allowing  </a:t>
            </a:r>
            <a:r>
              <a:rPr lang="en-US" b="1" dirty="0">
                <a:solidFill>
                  <a:schemeClr val="tx2">
                    <a:lumMod val="75000"/>
                  </a:schemeClr>
                </a:solidFill>
              </a:rPr>
              <a:t>inflammation,</a:t>
            </a:r>
            <a:r>
              <a:rPr lang="en-US" dirty="0">
                <a:solidFill>
                  <a:schemeClr val="tx2">
                    <a:lumMod val="75000"/>
                  </a:schemeClr>
                </a:solidFill>
              </a:rPr>
              <a:t> </a:t>
            </a:r>
            <a:r>
              <a:rPr lang="en-US" b="1" dirty="0">
                <a:solidFill>
                  <a:schemeClr val="tx2">
                    <a:lumMod val="75000"/>
                  </a:schemeClr>
                </a:solidFill>
              </a:rPr>
              <a:t>joint destruction </a:t>
            </a:r>
            <a:r>
              <a:rPr lang="en-US" dirty="0">
                <a:solidFill>
                  <a:schemeClr val="tx2">
                    <a:lumMod val="75000"/>
                  </a:schemeClr>
                </a:solidFill>
              </a:rPr>
              <a:t>and </a:t>
            </a:r>
            <a:r>
              <a:rPr lang="en-US" b="1" dirty="0">
                <a:solidFill>
                  <a:schemeClr val="tx2">
                    <a:lumMod val="75000"/>
                  </a:schemeClr>
                </a:solidFill>
              </a:rPr>
              <a:t>disability</a:t>
            </a:r>
            <a:r>
              <a:rPr lang="en-US" dirty="0">
                <a:solidFill>
                  <a:schemeClr val="tx2">
                    <a:lumMod val="75000"/>
                  </a:schemeClr>
                </a:solidFill>
              </a:rPr>
              <a:t> </a:t>
            </a:r>
            <a:r>
              <a:rPr lang="en-US" dirty="0">
                <a:solidFill>
                  <a:srgbClr val="000000"/>
                </a:solidFill>
              </a:rPr>
              <a:t/>
            </a:r>
            <a:br>
              <a:rPr lang="en-US" dirty="0">
                <a:solidFill>
                  <a:srgbClr val="000000"/>
                </a:solidFill>
              </a:rPr>
            </a:br>
            <a:r>
              <a:rPr lang="en-US" dirty="0">
                <a:solidFill>
                  <a:srgbClr val="000000"/>
                </a:solidFill>
              </a:rPr>
              <a:t>is </a:t>
            </a:r>
            <a:r>
              <a:rPr lang="en-US" b="1" dirty="0">
                <a:solidFill>
                  <a:schemeClr val="tx2">
                    <a:lumMod val="75000"/>
                  </a:schemeClr>
                </a:solidFill>
              </a:rPr>
              <a:t>also serious and life-threatening</a:t>
            </a:r>
            <a:r>
              <a:rPr lang="en-US" dirty="0">
                <a:solidFill>
                  <a:srgbClr val="000000"/>
                </a:solidFill>
              </a:rPr>
              <a:t>. </a:t>
            </a:r>
          </a:p>
          <a:p>
            <a:pPr eaLnBrk="1" fontAlgn="auto" hangingPunct="1">
              <a:spcBef>
                <a:spcPts val="0"/>
              </a:spcBef>
              <a:spcAft>
                <a:spcPts val="0"/>
              </a:spcAft>
              <a:defRPr/>
            </a:pPr>
            <a:r>
              <a:rPr lang="en-CA" dirty="0"/>
              <a:t>“…..</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658FF4-7FF7-4AA7-A173-17738C8329A0}" type="slidenum">
              <a:rPr lang="en-US" altLang="en-US">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1423128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FB4909-4397-458C-AFCA-500262E3A66A}" type="slidenum">
              <a:rPr lang="en-CA" altLang="en-US">
                <a:solidFill>
                  <a:srgbClr val="000000"/>
                </a:solidFill>
                <a:latin typeface="Calibri" panose="020F0502020204030204" pitchFamily="34" charset="0"/>
              </a:rPr>
              <a:pPr/>
              <a:t>29</a:t>
            </a:fld>
            <a:endParaRPr lang="en-CA"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957286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A0F5BB-6066-4B0F-85D9-D82C1B6D32BA}" type="slidenum">
              <a:rPr lang="en-US" altLang="en-US">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2292088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Myriad"/>
                <a:ea typeface="ＭＳ Ｐゴシック" panose="020B0600070205080204" pitchFamily="34" charset="-128"/>
              </a:rPr>
              <a:t>To change: add ‘refer to rheumatologist early after initiating treatment within 2 months.  While patients are waiting, consider other rheumatology resources such as  TAS, Rheumatic Disease Program at St-Joseph’s Care Group.  For rheumatologist to see RA patients (or inflammatory arthritis patients) in a timely manner, non-inflammatory cases should be managed by the primary care provider and the allied health professional team.”</a:t>
            </a:r>
          </a:p>
        </p:txBody>
      </p:sp>
      <p:sp>
        <p:nvSpPr>
          <p:cNvPr id="98308" name="Slide Number Placeholder 3"/>
          <p:cNvSpPr>
            <a:spLocks noGrp="1"/>
          </p:cNvSpPr>
          <p:nvPr>
            <p:ph type="sldNum" sz="quarter" idx="5"/>
          </p:nvPr>
        </p:nvSpPr>
        <p:spPr bwMode="auto">
          <a:xfrm>
            <a:off x="3973513" y="8807450"/>
            <a:ext cx="3040062"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5D0AC8-0365-4096-BF74-AE56E5D6F215}" type="slidenum">
              <a:rPr lang="en-US" altLang="en-US">
                <a:solidFill>
                  <a:srgbClr val="000000"/>
                </a:solidFill>
                <a:latin typeface="Calibri" panose="020F0502020204030204" pitchFamily="34" charset="0"/>
                <a:ea typeface="ＭＳ Ｐゴシック" panose="020B0600070205080204" pitchFamily="34" charset="-128"/>
                <a:sym typeface="Helvetica Light"/>
              </a:rPr>
              <a:pPr/>
              <a:t>31</a:t>
            </a:fld>
            <a:endParaRPr lang="en-US" altLang="en-US">
              <a:solidFill>
                <a:srgbClr val="000000"/>
              </a:solidFill>
              <a:latin typeface="Calibri" panose="020F0502020204030204" pitchFamily="34" charset="0"/>
              <a:ea typeface="ＭＳ Ｐゴシック" panose="020B0600070205080204" pitchFamily="34" charset="-128"/>
              <a:sym typeface="Helvetica Light"/>
            </a:endParaRPr>
          </a:p>
        </p:txBody>
      </p:sp>
    </p:spTree>
    <p:extLst>
      <p:ext uri="{BB962C8B-B14F-4D97-AF65-F5344CB8AC3E}">
        <p14:creationId xmlns:p14="http://schemas.microsoft.com/office/powerpoint/2010/main" val="210705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7F2DBB-1CA4-4E01-B6F1-F3CBAE71808C}"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1191490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Change to same picture as slide #1</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33E655-7EBF-4B85-AD3E-E0605D9261AD}" type="slidenum">
              <a:rPr lang="en-US" altLang="en-US">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2045996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D5BCDD-1336-4332-8522-AC83FC09599C}" type="slidenum">
              <a:rPr lang="en-US" altLang="en-US">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1209251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lnSpc>
                <a:spcPct val="107000"/>
              </a:lnSpc>
              <a:spcBef>
                <a:spcPct val="0"/>
              </a:spcBef>
              <a:spcAft>
                <a:spcPts val="813"/>
              </a:spcAft>
            </a:pPr>
            <a:r>
              <a:rPr lang="en-CA" altLang="en-US" sz="2000" b="1">
                <a:solidFill>
                  <a:srgbClr val="0070C0"/>
                </a:solidFill>
                <a:ea typeface="Calibri" panose="020F0502020204030204" pitchFamily="34" charset="0"/>
                <a:cs typeface="Times New Roman" panose="02020603050405020304" pitchFamily="18" charset="0"/>
              </a:rPr>
              <a:t>Creating interaction:  ?</a:t>
            </a:r>
            <a:r>
              <a:rPr lang="en-CA" altLang="en-US" b="1">
                <a:solidFill>
                  <a:srgbClr val="000000"/>
                </a:solidFill>
                <a:ea typeface="Calibri" panose="020F0502020204030204" pitchFamily="34" charset="0"/>
                <a:cs typeface="Times New Roman" panose="02020603050405020304" pitchFamily="18" charset="0"/>
              </a:rPr>
              <a:t> Guess what went wrong with Angela situation</a:t>
            </a:r>
          </a:p>
          <a:p>
            <a:pPr defTabSz="465138" eaLnBrk="1" hangingPunct="1">
              <a:lnSpc>
                <a:spcPct val="107000"/>
              </a:lnSpc>
              <a:spcBef>
                <a:spcPct val="0"/>
              </a:spcBef>
              <a:spcAft>
                <a:spcPts val="813"/>
              </a:spcAft>
            </a:pPr>
            <a:endParaRPr lang="en-CA" altLang="en-US" b="1">
              <a:solidFill>
                <a:srgbClr val="000000"/>
              </a:solidFill>
              <a:ea typeface="Calibri" panose="020F0502020204030204" pitchFamily="34" charset="0"/>
              <a:cs typeface="Times New Roman" panose="02020603050405020304" pitchFamily="18" charset="0"/>
            </a:endParaRPr>
          </a:p>
          <a:p>
            <a:pPr defTabSz="465138" eaLnBrk="1" hangingPunct="1">
              <a:lnSpc>
                <a:spcPct val="107000"/>
              </a:lnSpc>
              <a:spcBef>
                <a:spcPct val="0"/>
              </a:spcBef>
              <a:spcAft>
                <a:spcPts val="813"/>
              </a:spcAft>
            </a:pPr>
            <a:r>
              <a:rPr lang="en-CA" altLang="en-US">
                <a:solidFill>
                  <a:srgbClr val="000000"/>
                </a:solidFill>
                <a:ea typeface="Calibri" panose="020F0502020204030204" pitchFamily="34" charset="0"/>
                <a:cs typeface="Times New Roman" panose="02020603050405020304" pitchFamily="18" charset="0"/>
              </a:rPr>
              <a:t>As participants are likely to be intimidated to speak up. Invite participants to think about the question, pair up with the person next to them and formulate a common answer.</a:t>
            </a:r>
          </a:p>
          <a:p>
            <a:pPr defTabSz="465138" eaLnBrk="1" hangingPunct="1">
              <a:lnSpc>
                <a:spcPct val="107000"/>
              </a:lnSpc>
              <a:spcBef>
                <a:spcPct val="0"/>
              </a:spcBef>
              <a:spcAft>
                <a:spcPts val="813"/>
              </a:spcAft>
            </a:pPr>
            <a:r>
              <a:rPr lang="en-CA" altLang="en-US">
                <a:solidFill>
                  <a:srgbClr val="000000"/>
                </a:solidFill>
                <a:ea typeface="Calibri" panose="020F0502020204030204" pitchFamily="34" charset="0"/>
                <a:cs typeface="Times New Roman" panose="02020603050405020304" pitchFamily="18" charset="0"/>
              </a:rPr>
              <a:t>It will be easier to point to people, asking to share what their team has come up with.</a:t>
            </a:r>
            <a:endParaRPr lang="en-CA" altLang="en-US" sz="1100">
              <a:solidFill>
                <a:srgbClr val="000000"/>
              </a:solidFill>
              <a:ea typeface="Calibri" panose="020F0502020204030204" pitchFamily="34" charset="0"/>
              <a:cs typeface="Times New Roman" panose="02020603050405020304" pitchFamily="18" charset="0"/>
            </a:endParaRPr>
          </a:p>
          <a:p>
            <a:pPr defTabSz="465138" eaLnBrk="1" hangingPunct="1">
              <a:spcBef>
                <a:spcPct val="0"/>
              </a:spcBef>
            </a:pPr>
            <a:endParaRPr lang="en-CA" altLang="en-US">
              <a:ea typeface="Calibri" panose="020F0502020204030204" pitchFamily="34" charset="0"/>
              <a:cs typeface="Times New Roman" panose="02020603050405020304" pitchFamily="18"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73BF91-D71A-4808-BE37-3ED2EF083AB8}" type="slidenum">
              <a:rPr lang="en-US" altLang="en-US">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668097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D5BCDD-1336-4332-8522-AC83FC09599C}" type="slidenum">
              <a:rPr lang="en-US" altLang="en-US">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1244366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lnSpc>
                <a:spcPct val="107000"/>
              </a:lnSpc>
              <a:spcBef>
                <a:spcPct val="0"/>
              </a:spcBef>
              <a:spcAft>
                <a:spcPts val="813"/>
              </a:spcAft>
            </a:pPr>
            <a:endParaRPr lang="en-CA" altLang="en-US" b="1" dirty="0">
              <a:solidFill>
                <a:srgbClr val="000000"/>
              </a:solidFill>
              <a:ea typeface="Calibri" panose="020F0502020204030204" pitchFamily="34" charset="0"/>
              <a:cs typeface="Times New Roman" panose="02020603050405020304" pitchFamily="18"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73BF91-D71A-4808-BE37-3ED2EF083AB8}" type="slidenum">
              <a:rPr lang="en-US" altLang="en-US">
                <a:latin typeface="Calibri" panose="020F0502020204030204" pitchFamily="34" charset="0"/>
              </a:rPr>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801173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1582AB-BE4B-46BC-9272-EC7702C8A563}" type="slidenum">
              <a:rPr lang="en-US" altLang="en-US">
                <a:latin typeface="Calibri" panose="020F0502020204030204" pitchFamily="34" charset="0"/>
              </a:rPr>
              <a:pPr/>
              <a:t>38</a:t>
            </a:fld>
            <a:endParaRPr lang="en-US" altLang="en-US">
              <a:latin typeface="Calibri" panose="020F0502020204030204" pitchFamily="34"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PRESENTER: RHEUMATOLOGIST</a:t>
            </a:r>
          </a:p>
          <a:p>
            <a:pPr eaLnBrk="1" hangingPunct="1">
              <a:spcBef>
                <a:spcPct val="0"/>
              </a:spcBef>
            </a:pPr>
            <a:endParaRPr lang="en-US" altLang="en-US" b="1">
              <a:ea typeface="ＭＳ Ｐゴシック" panose="020B0600070205080204" pitchFamily="34" charset="-128"/>
            </a:endParaRPr>
          </a:p>
          <a:p>
            <a:pPr eaLnBrk="1" hangingPunct="1">
              <a:spcBef>
                <a:spcPct val="0"/>
              </a:spcBef>
            </a:pPr>
            <a:r>
              <a:rPr lang="en-US" altLang="en-US" b="1">
                <a:ea typeface="ＭＳ Ｐゴシック" panose="020B0600070205080204" pitchFamily="34" charset="-128"/>
              </a:rPr>
              <a:t>Speaker notes:</a:t>
            </a:r>
          </a:p>
          <a:p>
            <a:pPr eaLnBrk="1" hangingPunct="1">
              <a:spcBef>
                <a:spcPct val="0"/>
              </a:spcBef>
            </a:pPr>
            <a:r>
              <a:rPr lang="en-US" altLang="en-US">
                <a:ea typeface="ＭＳ Ｐゴシック" panose="020B0600070205080204" pitchFamily="34" charset="-128"/>
              </a:rPr>
              <a:t>In terms of disease progression, the main determinant of disability early in disease is inflammatory joint symptoms, while joint destruction dominates in the late stages. If not treated early to slow or halt disease progression, RA may continue to increase in severity over time by advancing from the early inflammation stage to that of joint damage and functional disability in late disease. Thus, early intervention gives the patient the best chance of a good outcome, as demonstrated by the classic data in the next slide.</a:t>
            </a:r>
            <a:endParaRPr lang="en-US" altLang="en-US" b="1">
              <a:ea typeface="ＭＳ Ｐゴシック" panose="020B0600070205080204" pitchFamily="34" charset="-128"/>
            </a:endParaRPr>
          </a:p>
          <a:p>
            <a:pPr eaLnBrk="1" hangingPunct="1">
              <a:spcBef>
                <a:spcPct val="0"/>
              </a:spcBef>
            </a:pPr>
            <a:endParaRPr lang="en-US" altLang="en-US" b="1">
              <a:ea typeface="ＭＳ Ｐゴシック" panose="020B0600070205080204" pitchFamily="34" charset="-128"/>
            </a:endParaRPr>
          </a:p>
          <a:p>
            <a:pPr eaLnBrk="1" hangingPunct="1">
              <a:spcBef>
                <a:spcPct val="0"/>
              </a:spcBef>
            </a:pPr>
            <a:r>
              <a:rPr lang="en-US" altLang="en-US" b="1">
                <a:ea typeface="ＭＳ Ｐゴシック" panose="020B0600070205080204" pitchFamily="34" charset="-128"/>
              </a:rPr>
              <a:t>References:</a:t>
            </a:r>
          </a:p>
          <a:p>
            <a:pPr eaLnBrk="1" hangingPunct="1">
              <a:spcBef>
                <a:spcPct val="0"/>
              </a:spcBef>
            </a:pPr>
            <a:r>
              <a:rPr lang="en-US" altLang="en-US">
                <a:ea typeface="ＭＳ Ｐゴシック" panose="020B0600070205080204" pitchFamily="34" charset="-128"/>
              </a:rPr>
              <a:t>Kirwan JR. Links between radiological change, disability, and pathology in rheumatoid arthritis. J Rheumatol 2001; 28:881−886.</a:t>
            </a:r>
          </a:p>
          <a:p>
            <a:pPr eaLnBrk="1" hangingPunct="1">
              <a:spcBef>
                <a:spcPct val="0"/>
              </a:spcBef>
            </a:pPr>
            <a:r>
              <a:rPr lang="en-US" altLang="en-US">
                <a:ea typeface="ＭＳ Ｐゴシック" panose="020B0600070205080204" pitchFamily="34" charset="-128"/>
              </a:rPr>
              <a:t>Kirwan JR. Conceptual issues in scoring radiographic progression in rheumatoid arthritis. J Rheumatol 1999;26:720−725.</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sz="1000">
              <a:ea typeface="ＭＳ Ｐゴシック" panose="020B0600070205080204" pitchFamily="34" charset="-128"/>
            </a:endParaRPr>
          </a:p>
        </p:txBody>
      </p:sp>
    </p:spTree>
    <p:extLst>
      <p:ext uri="{BB962C8B-B14F-4D97-AF65-F5344CB8AC3E}">
        <p14:creationId xmlns:p14="http://schemas.microsoft.com/office/powerpoint/2010/main" val="1854072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0B677C-A895-442C-A5CC-02119EC29A3E}" type="slidenum">
              <a:rPr lang="en-US" altLang="en-US">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3288899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r>
              <a:rPr lang="en-CA" altLang="en-US"/>
              <a:t>http://www.fda.gov/AboutFDA/CentersOffices/OfficeofMedicalProductsandTobacco/CBER/ucm133077.htm</a:t>
            </a:r>
          </a:p>
          <a:p>
            <a:pPr defTabSz="465138" eaLnBrk="1" hangingPunct="1">
              <a:spcBef>
                <a:spcPct val="0"/>
              </a:spcBef>
            </a:pPr>
            <a:endParaRPr lang="en-CA" altLang="en-US"/>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C29758-C024-4EAA-B0DA-FEEE7A7D93BE}" type="slidenum">
              <a:rPr lang="en-US" altLang="en-US">
                <a:latin typeface="Calibri" panose="020F0502020204030204" pitchFamily="34" charset="0"/>
              </a:rPr>
              <a:pPr/>
              <a:t>41</a:t>
            </a:fld>
            <a:endParaRPr lang="en-US" altLang="en-US">
              <a:latin typeface="Calibri" panose="020F0502020204030204" pitchFamily="34" charset="0"/>
            </a:endParaRPr>
          </a:p>
        </p:txBody>
      </p:sp>
    </p:spTree>
    <p:extLst>
      <p:ext uri="{BB962C8B-B14F-4D97-AF65-F5344CB8AC3E}">
        <p14:creationId xmlns:p14="http://schemas.microsoft.com/office/powerpoint/2010/main" val="1073846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b="1">
                <a:sym typeface="Wingdings 3" panose="05040102010807070707" pitchFamily="18" charset="2"/>
              </a:rPr>
              <a:t>Creating interaction:  </a:t>
            </a:r>
            <a:r>
              <a:rPr lang="en-CA" altLang="en-US" b="1"/>
              <a:t>  Pull and push   Question </a:t>
            </a:r>
            <a:r>
              <a:rPr lang="en-CA" altLang="en-US" b="1">
                <a:solidFill>
                  <a:srgbClr val="C00000"/>
                </a:solidFill>
              </a:rPr>
              <a:t>‒</a:t>
            </a:r>
            <a:r>
              <a:rPr lang="en-CA" altLang="en-US" b="1"/>
              <a:t> Do you recognize any?</a:t>
            </a:r>
            <a:endParaRPr lang="en-CA" altLang="en-US"/>
          </a:p>
          <a:p>
            <a:pPr eaLnBrk="1" hangingPunct="1">
              <a:spcBef>
                <a:spcPct val="0"/>
              </a:spcBef>
            </a:pPr>
            <a:r>
              <a:rPr lang="en-CA" altLang="en-US"/>
              <a:t>If you know that the participants know at least some of the points you have on your slide, avoid lecturing to them.  Instead, before showing the slide, pose an open-ended question to the audience that, if they answer it correctly, you can </a:t>
            </a:r>
            <a:r>
              <a:rPr lang="en-CA" altLang="en-US" b="1"/>
              <a:t>PULL</a:t>
            </a:r>
            <a:r>
              <a:rPr lang="en-CA" altLang="en-US"/>
              <a:t> from them what they know (the content on your slide)</a:t>
            </a:r>
            <a:r>
              <a:rPr lang="en-CA" altLang="en-US">
                <a:solidFill>
                  <a:srgbClr val="C00000"/>
                </a:solidFill>
              </a:rPr>
              <a:t>.</a:t>
            </a:r>
          </a:p>
          <a:p>
            <a:pPr eaLnBrk="1" hangingPunct="1">
              <a:spcBef>
                <a:spcPct val="0"/>
              </a:spcBef>
            </a:pPr>
            <a:r>
              <a:rPr lang="en-CA" altLang="en-US"/>
              <a:t>If they are able to give you all of the points on your slide, congratulate them and go to the next slide</a:t>
            </a:r>
            <a:r>
              <a:rPr lang="en-CA" altLang="en-US">
                <a:solidFill>
                  <a:srgbClr val="C00000"/>
                </a:solidFill>
              </a:rPr>
              <a:t>.</a:t>
            </a:r>
          </a:p>
          <a:p>
            <a:pPr eaLnBrk="1" hangingPunct="1">
              <a:spcBef>
                <a:spcPct val="0"/>
              </a:spcBef>
            </a:pPr>
            <a:r>
              <a:rPr lang="en-CA" altLang="en-US"/>
              <a:t>If they miss one or more important points, show your slide and </a:t>
            </a:r>
            <a:r>
              <a:rPr lang="en-CA" altLang="en-US" b="1"/>
              <a:t>PUSH</a:t>
            </a:r>
            <a:r>
              <a:rPr lang="en-CA" altLang="en-US"/>
              <a:t> only these points at them that they missed (don’t repeat everything on the slide)</a:t>
            </a:r>
            <a:r>
              <a:rPr lang="en-CA" altLang="en-US">
                <a:solidFill>
                  <a:srgbClr val="C00000"/>
                </a:solidFill>
              </a:rPr>
              <a:t>.</a:t>
            </a:r>
          </a:p>
          <a:p>
            <a:pPr eaLnBrk="1" hangingPunct="1">
              <a:spcBef>
                <a:spcPct val="0"/>
              </a:spcBef>
            </a:pPr>
            <a:r>
              <a:rPr lang="en-CA" altLang="en-US"/>
              <a:t>This technique is effective to help participants recall and verbalize what they know already.  It can also allow you to save time or spend more time where they have limited knowledge.</a:t>
            </a:r>
          </a:p>
          <a:p>
            <a:pPr eaLnBrk="1" hangingPunct="1">
              <a:spcBef>
                <a:spcPct val="0"/>
              </a:spcBef>
            </a:pPr>
            <a:endParaRPr lang="en-CA" altLang="en-US"/>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45DE59-E4C9-43E6-B818-F2BE5FF3798A}" type="slidenum">
              <a:rPr lang="en-US" altLang="en-US">
                <a:latin typeface="Calibri" panose="020F0502020204030204" pitchFamily="34" charset="0"/>
              </a:rPr>
              <a:pPr/>
              <a:t>42</a:t>
            </a:fld>
            <a:endParaRPr lang="en-US" altLang="en-US">
              <a:latin typeface="Calibri" panose="020F0502020204030204" pitchFamily="34" charset="0"/>
            </a:endParaRPr>
          </a:p>
        </p:txBody>
      </p:sp>
    </p:spTree>
    <p:extLst>
      <p:ext uri="{BB962C8B-B14F-4D97-AF65-F5344CB8AC3E}">
        <p14:creationId xmlns:p14="http://schemas.microsoft.com/office/powerpoint/2010/main" val="90756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5046F4-74DB-4760-ACE9-1D4EE082D3C8}" type="slidenum">
              <a:rPr lang="en-US" altLang="en-US">
                <a:latin typeface="Calibri" panose="020F0502020204030204" pitchFamily="34" charset="0"/>
              </a:rPr>
              <a:pPr/>
              <a:t>43</a:t>
            </a:fld>
            <a:endParaRPr lang="en-US" altLang="en-US">
              <a:latin typeface="Calibri" panose="020F0502020204030204" pitchFamily="34" charset="0"/>
            </a:endParaRPr>
          </a:p>
        </p:txBody>
      </p:sp>
    </p:spTree>
    <p:extLst>
      <p:ext uri="{BB962C8B-B14F-4D97-AF65-F5344CB8AC3E}">
        <p14:creationId xmlns:p14="http://schemas.microsoft.com/office/powerpoint/2010/main" val="415384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DBC6CE-EFF9-41BF-9B9F-6155C21F12DD}"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702704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Biologics reduce immune response and thus are associated with some adverse effects.  </a:t>
            </a:r>
          </a:p>
          <a:p>
            <a:pPr eaLnBrk="1" hangingPunct="1">
              <a:spcBef>
                <a:spcPct val="0"/>
              </a:spcBef>
            </a:pPr>
            <a:endParaRPr lang="en-CA" altLang="en-US"/>
          </a:p>
          <a:p>
            <a:pPr eaLnBrk="1" hangingPunct="1">
              <a:spcBef>
                <a:spcPct val="0"/>
              </a:spcBef>
            </a:pPr>
            <a:r>
              <a:rPr lang="en-CA" altLang="en-US"/>
              <a:t>The most common AE are injection site and infusion reactions</a:t>
            </a:r>
          </a:p>
          <a:p>
            <a:pPr eaLnBrk="1" hangingPunct="1">
              <a:spcBef>
                <a:spcPct val="0"/>
              </a:spcBef>
              <a:buFontTx/>
              <a:buChar char="•"/>
            </a:pPr>
            <a:r>
              <a:rPr lang="en-CA" altLang="en-US"/>
              <a:t>Site: Erythema, itching, pain and swelling </a:t>
            </a:r>
          </a:p>
          <a:p>
            <a:pPr eaLnBrk="1" hangingPunct="1">
              <a:spcBef>
                <a:spcPct val="0"/>
              </a:spcBef>
              <a:buFontTx/>
              <a:buChar char="•"/>
            </a:pPr>
            <a:r>
              <a:rPr lang="en-CA" altLang="en-US"/>
              <a:t>Infusion: fever, shaking chills, musculoskeletal pain, nausea, vomiting, diarrhea and skin rashes</a:t>
            </a:r>
          </a:p>
          <a:p>
            <a:pPr eaLnBrk="1" hangingPunct="1">
              <a:spcBef>
                <a:spcPct val="0"/>
              </a:spcBef>
            </a:pPr>
            <a:endParaRPr lang="en-CA" altLang="en-US"/>
          </a:p>
          <a:p>
            <a:pPr eaLnBrk="1" hangingPunct="1">
              <a:spcBef>
                <a:spcPct val="0"/>
              </a:spcBef>
            </a:pPr>
            <a:r>
              <a:rPr lang="en-CA" altLang="en-US"/>
              <a:t>They target the immune system and thus increase the risk of:</a:t>
            </a:r>
          </a:p>
          <a:p>
            <a:pPr eaLnBrk="1" hangingPunct="1">
              <a:spcBef>
                <a:spcPct val="0"/>
              </a:spcBef>
              <a:buFontTx/>
              <a:buChar char="•"/>
            </a:pPr>
            <a:r>
              <a:rPr lang="en-CA" altLang="en-US"/>
              <a:t>Opportunistic infection – prednisone is in many cases worse for this.  If the disease is controlled the infection risk is reduced as the patient is healthy.  </a:t>
            </a:r>
          </a:p>
          <a:p>
            <a:pPr eaLnBrk="1" hangingPunct="1">
              <a:spcBef>
                <a:spcPct val="0"/>
              </a:spcBef>
              <a:buFontTx/>
              <a:buChar char="•"/>
            </a:pPr>
            <a:r>
              <a:rPr lang="en-CA" altLang="en-US"/>
              <a:t>Risk of certain cancers (also ↑ in RA)</a:t>
            </a:r>
          </a:p>
          <a:p>
            <a:pPr eaLnBrk="1" hangingPunct="1">
              <a:spcBef>
                <a:spcPct val="0"/>
              </a:spcBef>
              <a:buFontTx/>
              <a:buChar char="•"/>
            </a:pPr>
            <a:r>
              <a:rPr lang="en-CA" altLang="en-US"/>
              <a:t>Vaccine-preventable diseases</a:t>
            </a:r>
          </a:p>
          <a:p>
            <a:pPr eaLnBrk="1" hangingPunct="1">
              <a:spcBef>
                <a:spcPct val="0"/>
              </a:spcBef>
            </a:pPr>
            <a:endParaRPr lang="en-CA" altLang="en-US"/>
          </a:p>
          <a:p>
            <a:pPr eaLnBrk="1" hangingPunct="1">
              <a:spcBef>
                <a:spcPct val="0"/>
              </a:spcBef>
            </a:pPr>
            <a:r>
              <a:rPr lang="en-CA" altLang="en-US"/>
              <a:t>The KEY is to balance the risk versus the benefit.  These drugs can be transformational and although they cause AE they can reduce long-term complications of RA.</a:t>
            </a:r>
          </a:p>
          <a:p>
            <a:pPr eaLnBrk="1" hangingPunct="1">
              <a:spcBef>
                <a:spcPct val="0"/>
              </a:spcBef>
              <a:buFontTx/>
              <a:buChar char="•"/>
            </a:pPr>
            <a:r>
              <a:rPr lang="en-CA" altLang="en-US"/>
              <a:t>We should not scare patients but frame AE vs. ↑ in RA control</a:t>
            </a:r>
          </a:p>
          <a:p>
            <a:pPr eaLnBrk="1" hangingPunct="1">
              <a:spcBef>
                <a:spcPct val="0"/>
              </a:spcBef>
              <a:buFontTx/>
              <a:buChar char="•"/>
            </a:pPr>
            <a:endParaRPr lang="en-CA" altLang="en-US"/>
          </a:p>
          <a:p>
            <a:pPr eaLnBrk="1" hangingPunct="1">
              <a:spcBef>
                <a:spcPct val="0"/>
              </a:spcBef>
            </a:pPr>
            <a:r>
              <a:rPr lang="en-CA" altLang="en-US" b="1"/>
              <a:t>References:</a:t>
            </a:r>
          </a:p>
          <a:p>
            <a:pPr eaLnBrk="1" hangingPunct="1">
              <a:spcBef>
                <a:spcPct val="0"/>
              </a:spcBef>
            </a:pPr>
            <a:r>
              <a:rPr lang="en-CA" altLang="en-US"/>
              <a:t>Boyman O, Comte D, Spertini F. Adverse reactions to biologic agents and their medical management. Nat Rev Rheumatol. 2014;10(10):612-627. doi:10.1038/nrrheum.2014.123.  </a:t>
            </a:r>
          </a:p>
          <a:p>
            <a:pPr eaLnBrk="1" hangingPunct="1">
              <a:spcBef>
                <a:spcPct val="0"/>
              </a:spcBef>
            </a:pPr>
            <a:r>
              <a:rPr lang="en-CA" altLang="en-US"/>
              <a:t>Singh JA, Wells GA, Christensen R, et al. Adverse effects of biologics: a network meta-analysis and Cochrane overview. In: Cochrane Database of Systematic Reviews. John Wiley &amp; Sons, Ltd; 2011.</a:t>
            </a:r>
          </a:p>
          <a:p>
            <a:pPr eaLnBrk="1" hangingPunct="1">
              <a:spcBef>
                <a:spcPct val="0"/>
              </a:spcBef>
            </a:pPr>
            <a:endParaRPr lang="en-CA" altLang="en-US"/>
          </a:p>
          <a:p>
            <a:pPr eaLnBrk="1" hangingPunct="1">
              <a:spcBef>
                <a:spcPct val="0"/>
              </a:spcBef>
            </a:pPr>
            <a:endParaRPr lang="en-CA"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9B9E6D-36B6-4AF4-A80A-FA7F0822A2AB}" type="slidenum">
              <a:rPr lang="en-CA" altLang="en-US">
                <a:latin typeface="Calibri" panose="020F0502020204030204" pitchFamily="34" charset="0"/>
              </a:rPr>
              <a:pPr/>
              <a:t>44</a:t>
            </a:fld>
            <a:endParaRPr lang="en-CA" altLang="en-US">
              <a:latin typeface="Calibri" panose="020F0502020204030204" pitchFamily="34" charset="0"/>
            </a:endParaRPr>
          </a:p>
        </p:txBody>
      </p:sp>
    </p:spTree>
    <p:extLst>
      <p:ext uri="{BB962C8B-B14F-4D97-AF65-F5344CB8AC3E}">
        <p14:creationId xmlns:p14="http://schemas.microsoft.com/office/powerpoint/2010/main" val="584257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p:txBody>
          <a:bodyPr/>
          <a:lstStyle/>
          <a:p>
            <a:pPr eaLnBrk="1" fontAlgn="auto" hangingPunct="1">
              <a:spcBef>
                <a:spcPct val="0"/>
              </a:spcBef>
              <a:spcAft>
                <a:spcPts val="0"/>
              </a:spcAft>
              <a:defRPr/>
            </a:pPr>
            <a:r>
              <a:rPr lang="en-US" sz="1000" b="1" dirty="0">
                <a:ea typeface="ＭＳ Ｐゴシック" pitchFamily="34" charset="-128"/>
              </a:rPr>
              <a:t>Add:  “If your patient looks like will be proceeding to needing biologic treatment, please update their vaccinations.”</a:t>
            </a:r>
          </a:p>
          <a:p>
            <a:pPr eaLnBrk="1" fontAlgn="auto" hangingPunct="1">
              <a:spcBef>
                <a:spcPct val="0"/>
              </a:spcBef>
              <a:spcAft>
                <a:spcPts val="0"/>
              </a:spcAft>
              <a:defRPr/>
            </a:pPr>
            <a:r>
              <a:rPr lang="en-US" sz="1000" b="1" dirty="0">
                <a:ea typeface="ＭＳ Ｐゴシック" pitchFamily="34" charset="-128"/>
              </a:rPr>
              <a:t>Speaker notes:</a:t>
            </a:r>
          </a:p>
          <a:p>
            <a:pPr marL="117951" indent="-117951" eaLnBrk="1" fontAlgn="auto" hangingPunct="1">
              <a:spcBef>
                <a:spcPct val="0"/>
              </a:spcBef>
              <a:spcAft>
                <a:spcPts val="0"/>
              </a:spcAft>
              <a:buFontTx/>
              <a:buChar char="•"/>
              <a:defRPr/>
            </a:pPr>
            <a:r>
              <a:rPr lang="en-US" sz="1000" dirty="0">
                <a:ea typeface="ＭＳ Ｐゴシック" pitchFamily="34" charset="-128"/>
              </a:rPr>
              <a:t>This slide is a recap of the vaccination tips presented in module 2, under “safety”.</a:t>
            </a:r>
          </a:p>
          <a:p>
            <a:pPr marL="117951" indent="-117951" eaLnBrk="1" fontAlgn="auto" hangingPunct="1">
              <a:spcBef>
                <a:spcPct val="0"/>
              </a:spcBef>
              <a:spcAft>
                <a:spcPts val="0"/>
              </a:spcAft>
              <a:buFontTx/>
              <a:buChar char="•"/>
              <a:defRPr/>
            </a:pPr>
            <a:r>
              <a:rPr lang="en-US" sz="1000" dirty="0">
                <a:ea typeface="ＭＳ Ｐゴシック" pitchFamily="34" charset="-128"/>
              </a:rPr>
              <a:t>Pharmacists can now administer vaccinations in most provinces, so emphasize that this is important information for your audience.</a:t>
            </a:r>
          </a:p>
          <a:p>
            <a:pPr marL="117951" indent="-117951" eaLnBrk="1" fontAlgn="auto" hangingPunct="1">
              <a:spcBef>
                <a:spcPct val="0"/>
              </a:spcBef>
              <a:spcAft>
                <a:spcPts val="0"/>
              </a:spcAft>
              <a:buFontTx/>
              <a:buChar char="•"/>
              <a:defRPr/>
            </a:pPr>
            <a:r>
              <a:rPr lang="en-US" sz="1000" dirty="0">
                <a:ea typeface="ＭＳ Ｐゴシック" pitchFamily="34" charset="-128"/>
              </a:rPr>
              <a:t>RA patients often do not receive the correct vaccinations at the right times, so the pharmacist can be very helpful here.</a:t>
            </a:r>
          </a:p>
          <a:p>
            <a:pPr eaLnBrk="1" fontAlgn="auto" hangingPunct="1">
              <a:spcBef>
                <a:spcPct val="0"/>
              </a:spcBef>
              <a:spcAft>
                <a:spcPts val="0"/>
              </a:spcAft>
              <a:defRPr/>
            </a:pPr>
            <a:endParaRPr lang="en-US" dirty="0">
              <a:ea typeface="ＭＳ Ｐゴシック" pitchFamily="34" charset="-128"/>
            </a:endParaRPr>
          </a:p>
          <a:p>
            <a:pPr eaLnBrk="1" fontAlgn="auto" hangingPunct="1">
              <a:spcBef>
                <a:spcPct val="0"/>
              </a:spcBef>
              <a:spcAft>
                <a:spcPts val="0"/>
              </a:spcAft>
              <a:defRPr/>
            </a:pPr>
            <a:r>
              <a:rPr lang="en-US" sz="1000" b="1" dirty="0">
                <a:ea typeface="ＭＳ Ｐゴシック" pitchFamily="34" charset="-128"/>
              </a:rPr>
              <a:t>Reference:</a:t>
            </a:r>
          </a:p>
          <a:p>
            <a:pPr eaLnBrk="1" fontAlgn="auto" hangingPunct="1">
              <a:spcBef>
                <a:spcPct val="0"/>
              </a:spcBef>
              <a:spcAft>
                <a:spcPts val="0"/>
              </a:spcAft>
              <a:defRPr/>
            </a:pPr>
            <a:r>
              <a:rPr lang="en-US" sz="1000" dirty="0" err="1">
                <a:ea typeface="ＭＳ Ｐゴシック" pitchFamily="34" charset="-128"/>
              </a:rPr>
              <a:t>Tugwell</a:t>
            </a:r>
            <a:r>
              <a:rPr lang="en-US" sz="1000" dirty="0">
                <a:ea typeface="ＭＳ Ｐゴシック" pitchFamily="34" charset="-128"/>
              </a:rPr>
              <a:t> P, Singh JA, Wells GA. Biologicals for rheumatoid arthritis. </a:t>
            </a:r>
            <a:r>
              <a:rPr lang="en-US" sz="1000" i="1" dirty="0">
                <a:solidFill>
                  <a:srgbClr val="FF0000"/>
                </a:solidFill>
                <a:ea typeface="ＭＳ Ｐゴシック" pitchFamily="34" charset="-128"/>
              </a:rPr>
              <a:t>BMJ</a:t>
            </a:r>
            <a:r>
              <a:rPr lang="en-US" sz="1000" dirty="0">
                <a:ea typeface="ＭＳ Ｐゴシック" pitchFamily="34" charset="-128"/>
              </a:rPr>
              <a:t> </a:t>
            </a:r>
            <a:r>
              <a:rPr lang="en-US" sz="1000" dirty="0">
                <a:solidFill>
                  <a:srgbClr val="C00000"/>
                </a:solidFill>
                <a:ea typeface="ＭＳ Ｐゴシック" pitchFamily="34" charset="-128"/>
              </a:rPr>
              <a:t>2011;343:d4027</a:t>
            </a:r>
            <a:r>
              <a:rPr lang="en-US" sz="1000" dirty="0">
                <a:ea typeface="ＭＳ Ｐゴシック" pitchFamily="34" charset="-128"/>
              </a:rPr>
              <a:t>.</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7838">
              <a:defRPr>
                <a:solidFill>
                  <a:schemeClr val="tx1"/>
                </a:solidFill>
                <a:latin typeface="Arial" panose="020B0604020202020204" pitchFamily="34" charset="0"/>
                <a:cs typeface="Arial" panose="020B0604020202020204" pitchFamily="34" charset="0"/>
              </a:defRPr>
            </a:lvl1pPr>
            <a:lvl2pPr marL="742950" indent="-285750" defTabSz="477838">
              <a:defRPr>
                <a:solidFill>
                  <a:schemeClr val="tx1"/>
                </a:solidFill>
                <a:latin typeface="Arial" panose="020B0604020202020204" pitchFamily="34" charset="0"/>
                <a:cs typeface="Arial" panose="020B0604020202020204" pitchFamily="34" charset="0"/>
              </a:defRPr>
            </a:lvl2pPr>
            <a:lvl3pPr marL="1143000" indent="-228600" defTabSz="477838">
              <a:defRPr>
                <a:solidFill>
                  <a:schemeClr val="tx1"/>
                </a:solidFill>
                <a:latin typeface="Arial" panose="020B0604020202020204" pitchFamily="34" charset="0"/>
                <a:cs typeface="Arial" panose="020B0604020202020204" pitchFamily="34" charset="0"/>
              </a:defRPr>
            </a:lvl3pPr>
            <a:lvl4pPr marL="1600200" indent="-228600" defTabSz="477838">
              <a:defRPr>
                <a:solidFill>
                  <a:schemeClr val="tx1"/>
                </a:solidFill>
                <a:latin typeface="Arial" panose="020B0604020202020204" pitchFamily="34" charset="0"/>
                <a:cs typeface="Arial" panose="020B0604020202020204" pitchFamily="34" charset="0"/>
              </a:defRPr>
            </a:lvl4pPr>
            <a:lvl5pPr marL="2057400" indent="-228600" defTabSz="477838">
              <a:defRPr>
                <a:solidFill>
                  <a:schemeClr val="tx1"/>
                </a:solidFill>
                <a:latin typeface="Arial" panose="020B0604020202020204" pitchFamily="34" charset="0"/>
                <a:cs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431063-13EA-4095-B069-0CE85E8F287B}" type="slidenum">
              <a:rPr lang="en-US" altLang="en-US">
                <a:latin typeface="Calibri" panose="020F0502020204030204" pitchFamily="34" charset="0"/>
              </a:rPr>
              <a:pPr/>
              <a:t>46</a:t>
            </a:fld>
            <a:endParaRPr lang="en-US" altLang="en-US">
              <a:latin typeface="Calibri" panose="020F0502020204030204" pitchFamily="34" charset="0"/>
            </a:endParaRPr>
          </a:p>
        </p:txBody>
      </p:sp>
    </p:spTree>
    <p:extLst>
      <p:ext uri="{BB962C8B-B14F-4D97-AF65-F5344CB8AC3E}">
        <p14:creationId xmlns:p14="http://schemas.microsoft.com/office/powerpoint/2010/main" val="3727908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3AEF61-2F4C-40FD-9D04-D913196C1F7A}" type="slidenum">
              <a:rPr lang="en-US" altLang="en-US">
                <a:latin typeface="Calibri" panose="020F0502020204030204" pitchFamily="34" charset="0"/>
              </a:rPr>
              <a:pPr/>
              <a:t>47</a:t>
            </a:fld>
            <a:endParaRPr lang="en-US" altLang="en-US">
              <a:latin typeface="Calibri" panose="020F0502020204030204" pitchFamily="34" charset="0"/>
            </a:endParaRPr>
          </a:p>
        </p:txBody>
      </p:sp>
    </p:spTree>
    <p:extLst>
      <p:ext uri="{BB962C8B-B14F-4D97-AF65-F5344CB8AC3E}">
        <p14:creationId xmlns:p14="http://schemas.microsoft.com/office/powerpoint/2010/main" val="2006542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B1F8E4-9321-41A6-B182-FF84F470B15F}" type="slidenum">
              <a:rPr lang="en-US" altLang="en-US">
                <a:latin typeface="Calibri" panose="020F0502020204030204" pitchFamily="34" charset="0"/>
              </a:rPr>
              <a:pPr/>
              <a:t>48</a:t>
            </a:fld>
            <a:endParaRPr lang="en-US" altLang="en-US">
              <a:latin typeface="Calibri" panose="020F0502020204030204" pitchFamily="34" charset="0"/>
            </a:endParaRPr>
          </a:p>
        </p:txBody>
      </p:sp>
    </p:spTree>
    <p:extLst>
      <p:ext uri="{BB962C8B-B14F-4D97-AF65-F5344CB8AC3E}">
        <p14:creationId xmlns:p14="http://schemas.microsoft.com/office/powerpoint/2010/main" val="41290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ea typeface="ＭＳ Ｐゴシック" panose="020B0600070205080204" pitchFamily="34" charset="-128"/>
            </a:endParaRPr>
          </a:p>
          <a:p>
            <a:pPr eaLnBrk="1" hangingPunct="1">
              <a:spcBef>
                <a:spcPct val="0"/>
              </a:spcBef>
            </a:pPr>
            <a:r>
              <a:rPr lang="en-US" altLang="en-US" b="1">
                <a:ea typeface="ＭＳ Ｐゴシック" panose="020B0600070205080204" pitchFamily="34" charset="-128"/>
              </a:rPr>
              <a:t>Reference</a:t>
            </a:r>
            <a:r>
              <a:rPr lang="en-US" altLang="en-US" b="1">
                <a:solidFill>
                  <a:srgbClr val="FF0000"/>
                </a:solidFill>
                <a:ea typeface="ＭＳ Ｐゴシック" panose="020B0600070205080204" pitchFamily="34" charset="-128"/>
              </a:rPr>
              <a:t>s</a:t>
            </a:r>
            <a:r>
              <a:rPr lang="en-US" altLang="en-US" b="1">
                <a:ea typeface="ＭＳ Ｐゴシック" panose="020B0600070205080204" pitchFamily="34" charset="-128"/>
              </a:rPr>
              <a:t>:</a:t>
            </a:r>
          </a:p>
          <a:p>
            <a:pPr eaLnBrk="1" hangingPunct="1">
              <a:spcBef>
                <a:spcPct val="0"/>
              </a:spcBef>
            </a:pPr>
            <a:r>
              <a:rPr lang="en-US" altLang="en-US">
                <a:ea typeface="ＭＳ Ｐゴシック" panose="020B0600070205080204" pitchFamily="34" charset="-128"/>
              </a:rPr>
              <a:t>Skeleton image from: </a:t>
            </a:r>
            <a:r>
              <a:rPr lang="en-CA" altLang="en-US">
                <a:ea typeface="ＭＳ Ｐゴシック" panose="020B0600070205080204" pitchFamily="34" charset="-128"/>
              </a:rPr>
              <a:t>SCIPRO/ SCIENCE PHOTO LIBRARY</a:t>
            </a: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Hand image from: </a:t>
            </a:r>
            <a:r>
              <a:rPr lang="en-CA" altLang="en-US">
                <a:ea typeface="ＭＳ Ｐゴシック" panose="020B0600070205080204" pitchFamily="34" charset="-128"/>
              </a:rPr>
              <a:t>©iStockphoto.com/ Sebastian Kaulitzki</a:t>
            </a:r>
          </a:p>
          <a:p>
            <a:pPr eaLnBrk="1" hangingPunct="1">
              <a:spcBef>
                <a:spcPct val="0"/>
              </a:spcBef>
            </a:pPr>
            <a:r>
              <a:rPr lang="en-CA" altLang="en-US">
                <a:ea typeface="ＭＳ Ｐゴシック" panose="020B0600070205080204" pitchFamily="34" charset="-128"/>
              </a:rPr>
              <a:t>X-Ray image from: ©iStockphoto.com/ WILLSIE</a:t>
            </a:r>
          </a:p>
          <a:p>
            <a:pPr eaLnBrk="1" hangingPunct="1">
              <a:spcBef>
                <a:spcPct val="0"/>
              </a:spcBef>
            </a:pPr>
            <a:endParaRPr lang="en-US" altLang="en-US">
              <a:ea typeface="ＭＳ Ｐゴシック" panose="020B0600070205080204"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9425">
              <a:defRPr>
                <a:solidFill>
                  <a:schemeClr val="tx1"/>
                </a:solidFill>
                <a:latin typeface="Arial" panose="020B0604020202020204" pitchFamily="34" charset="0"/>
                <a:cs typeface="Arial" panose="020B0604020202020204" pitchFamily="34" charset="0"/>
              </a:defRPr>
            </a:lvl1pPr>
            <a:lvl2pPr marL="742950" indent="-285750" defTabSz="479425">
              <a:defRPr>
                <a:solidFill>
                  <a:schemeClr val="tx1"/>
                </a:solidFill>
                <a:latin typeface="Arial" panose="020B0604020202020204" pitchFamily="34" charset="0"/>
                <a:cs typeface="Arial" panose="020B0604020202020204" pitchFamily="34" charset="0"/>
              </a:defRPr>
            </a:lvl2pPr>
            <a:lvl3pPr marL="1143000" indent="-228600" defTabSz="479425">
              <a:defRPr>
                <a:solidFill>
                  <a:schemeClr val="tx1"/>
                </a:solidFill>
                <a:latin typeface="Arial" panose="020B0604020202020204" pitchFamily="34" charset="0"/>
                <a:cs typeface="Arial" panose="020B0604020202020204" pitchFamily="34" charset="0"/>
              </a:defRPr>
            </a:lvl3pPr>
            <a:lvl4pPr marL="1600200" indent="-228600" defTabSz="479425">
              <a:defRPr>
                <a:solidFill>
                  <a:schemeClr val="tx1"/>
                </a:solidFill>
                <a:latin typeface="Arial" panose="020B0604020202020204" pitchFamily="34" charset="0"/>
                <a:cs typeface="Arial" panose="020B0604020202020204" pitchFamily="34" charset="0"/>
              </a:defRPr>
            </a:lvl4pPr>
            <a:lvl5pPr marL="2057400" indent="-228600" defTabSz="479425">
              <a:defRPr>
                <a:solidFill>
                  <a:schemeClr val="tx1"/>
                </a:solidFill>
                <a:latin typeface="Arial" panose="020B0604020202020204" pitchFamily="34" charset="0"/>
                <a:cs typeface="Arial" panose="020B0604020202020204" pitchFamily="34" charset="0"/>
              </a:defRPr>
            </a:lvl5pPr>
            <a:lvl6pPr marL="2514600" indent="-228600" defTabSz="479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79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79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79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9B3E01-420F-4757-8822-FF1CB81E673A}" type="slidenum">
              <a:rPr lang="en-US" altLang="en-US">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426240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en-US"/>
              <a:t>Inserted pictures of RA and OA hands to aid discussion</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125AE6-135B-4EBC-89FE-C25CB6C4D3FE}" type="slidenum">
              <a:rPr lang="en-US" altLang="en-US">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140640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a:t>Add diagram: reference on picture</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49046F-79FB-45BE-854C-E9DA8704C6AE}" type="slidenum">
              <a:rPr lang="en-US" altLang="en-US">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74947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1775" indent="-231775" eaLnBrk="1" hangingPunct="1">
              <a:spcBef>
                <a:spcPct val="0"/>
              </a:spcBef>
              <a:buFont typeface="Calibri" panose="020F0502020204030204" pitchFamily="34" charset="0"/>
              <a:buAutoNum type="arabicPeriod"/>
            </a:pPr>
            <a:r>
              <a:rPr lang="en-CA" altLang="en-US"/>
              <a:t>Averns H. CRAJ 2013;23(1):6-7. (Keep slide but add stats with older peak of RA dx of 70-79 yrs)</a:t>
            </a:r>
          </a:p>
          <a:p>
            <a:pPr marL="231775" indent="-231775" eaLnBrk="1" hangingPunct="1">
              <a:spcBef>
                <a:spcPct val="0"/>
              </a:spcBef>
              <a:buFont typeface="Calibri" panose="020F0502020204030204" pitchFamily="34" charset="0"/>
              <a:buAutoNum type="arabicPeriod"/>
            </a:pPr>
            <a:r>
              <a:rPr lang="en-CA" altLang="en-US"/>
              <a:t>http://arthritis.ca/understand-arthritis/arthritis-facts-figures.</a:t>
            </a:r>
          </a:p>
          <a:p>
            <a:pPr marL="231775" indent="-231775" eaLnBrk="1" hangingPunct="1">
              <a:spcBef>
                <a:spcPct val="0"/>
              </a:spcBef>
              <a:buFont typeface="Calibri" panose="020F0502020204030204" pitchFamily="34" charset="0"/>
              <a:buAutoNum type="arabicPeriod"/>
            </a:pPr>
            <a:r>
              <a:rPr lang="en-CA" altLang="en-US"/>
              <a:t>Guillemin </a:t>
            </a:r>
            <a:r>
              <a:rPr lang="en-CA" altLang="en-US" i="1"/>
              <a:t>et al</a:t>
            </a:r>
            <a:r>
              <a:rPr lang="en-CA" altLang="en-US"/>
              <a:t>. Ann Rheum Dis 2005;64:1427-30.</a:t>
            </a:r>
          </a:p>
          <a:p>
            <a:pPr marL="231775" indent="-231775" eaLnBrk="1" hangingPunct="1">
              <a:spcBef>
                <a:spcPct val="0"/>
              </a:spcBef>
              <a:buFont typeface="Calibri" panose="020F0502020204030204" pitchFamily="34" charset="0"/>
              <a:buAutoNum type="arabicPeriod"/>
            </a:pPr>
            <a:r>
              <a:rPr lang="en-CA" altLang="en-US"/>
              <a:t>http://www.pdrhealth.com/diseases/rheumatoid-arthritis</a:t>
            </a:r>
          </a:p>
          <a:p>
            <a:pPr marL="231775" indent="-231775" eaLnBrk="1" hangingPunct="1">
              <a:spcBef>
                <a:spcPct val="0"/>
              </a:spcBef>
              <a:buFont typeface="Calibri" panose="020F0502020204030204" pitchFamily="34" charset="0"/>
              <a:buAutoNum type="arabicPeriod"/>
            </a:pPr>
            <a:r>
              <a:rPr lang="en-CA" altLang="en-US"/>
              <a:t>Guillemin F, Saraux A, Guggenbuhl P et al. Prevalence of rheumatoid arthritis in France: 2001. </a:t>
            </a:r>
            <a:r>
              <a:rPr lang="en-CA" altLang="en-US" i="1"/>
              <a:t>Ann Rheum Dis</a:t>
            </a:r>
            <a:r>
              <a:rPr lang="en-CA" altLang="en-US"/>
              <a:t>. 2005;64:1427-30. </a:t>
            </a:r>
          </a:p>
          <a:p>
            <a:pPr marL="231775" indent="-231775" eaLnBrk="1" hangingPunct="1">
              <a:spcBef>
                <a:spcPct val="0"/>
              </a:spcBef>
              <a:buFont typeface="Calibri" panose="020F0502020204030204" pitchFamily="34" charset="0"/>
              <a:buAutoNum type="arabicPeriod"/>
            </a:pPr>
            <a:r>
              <a:rPr lang="en-CA" altLang="en-US"/>
              <a:t>6. Turkcapar N, Demir O, Atli T, </a:t>
            </a:r>
            <a:r>
              <a:rPr lang="en-CA" altLang="en-US" i="1"/>
              <a:t>et al. </a:t>
            </a:r>
            <a:r>
              <a:rPr lang="en-CA" altLang="en-US"/>
              <a:t>Late onset rheumatoid arthritis: clinical and laboratory comparisons with younger onset patients. Arch Gerontol Geriatrics 2006;42:225-31. </a:t>
            </a:r>
          </a:p>
          <a:p>
            <a:pPr marL="231775" indent="-231775" eaLnBrk="1" hangingPunct="1">
              <a:spcBef>
                <a:spcPct val="0"/>
              </a:spcBef>
              <a:buFont typeface="Calibri" panose="020F0502020204030204" pitchFamily="34" charset="0"/>
              <a:buAutoNum type="arabicPeriod"/>
            </a:pPr>
            <a:endParaRPr lang="en-CA"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A09177-DCBC-4886-BB5A-CA4B23F3DD95}" type="slidenum">
              <a:rPr lang="en-US" altLang="en-US">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04352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Bef>
                <a:spcPct val="0"/>
              </a:spcBef>
              <a:spcAft>
                <a:spcPts val="813"/>
              </a:spcAft>
            </a:pPr>
            <a:r>
              <a:rPr lang="en-CA" altLang="en-US" sz="2800" b="1">
                <a:solidFill>
                  <a:srgbClr val="0070C0"/>
                </a:solidFill>
                <a:ea typeface="Calibri" panose="020F0502020204030204" pitchFamily="34" charset="0"/>
                <a:cs typeface="Times New Roman" panose="02020603050405020304" pitchFamily="18" charset="0"/>
              </a:rPr>
              <a:t>To remove “pacific coast” data with thunder Bay stats, referencing Dr. Barnabe’s research.</a:t>
            </a:r>
          </a:p>
          <a:p>
            <a:pPr eaLnBrk="1" hangingPunct="1">
              <a:lnSpc>
                <a:spcPct val="107000"/>
              </a:lnSpc>
              <a:spcBef>
                <a:spcPct val="0"/>
              </a:spcBef>
              <a:spcAft>
                <a:spcPts val="813"/>
              </a:spcAft>
            </a:pPr>
            <a:r>
              <a:rPr lang="en-CA" altLang="en-US" sz="2800" b="1">
                <a:solidFill>
                  <a:srgbClr val="0070C0"/>
                </a:solidFill>
                <a:ea typeface="Calibri" panose="020F0502020204030204" pitchFamily="34" charset="0"/>
                <a:cs typeface="Times New Roman" panose="02020603050405020304" pitchFamily="18" charset="0"/>
              </a:rPr>
              <a:t>Creating interaction:  ?</a:t>
            </a:r>
            <a:r>
              <a:rPr lang="en-CA" altLang="en-US" sz="1600" b="1">
                <a:ea typeface="Calibri" panose="020F0502020204030204" pitchFamily="34" charset="0"/>
                <a:cs typeface="Times New Roman" panose="02020603050405020304" pitchFamily="18" charset="0"/>
              </a:rPr>
              <a:t> Guess a statistics</a:t>
            </a:r>
            <a:endParaRPr lang="en-CA" altLang="en-US">
              <a:ea typeface="Calibri" panose="020F0502020204030204" pitchFamily="34" charset="0"/>
              <a:cs typeface="Times New Roman" panose="02020603050405020304" pitchFamily="18" charset="0"/>
            </a:endParaRPr>
          </a:p>
          <a:p>
            <a:pPr eaLnBrk="1" hangingPunct="1">
              <a:lnSpc>
                <a:spcPct val="107000"/>
              </a:lnSpc>
              <a:spcBef>
                <a:spcPct val="0"/>
              </a:spcBef>
              <a:spcAft>
                <a:spcPts val="813"/>
              </a:spcAft>
            </a:pPr>
            <a:r>
              <a:rPr lang="en-CA" altLang="en-US">
                <a:latin typeface="Times New Roman" panose="02020603050405020304" pitchFamily="18" charset="0"/>
                <a:ea typeface="Calibri" panose="020F0502020204030204" pitchFamily="34" charset="0"/>
                <a:cs typeface="Times New Roman" panose="02020603050405020304" pitchFamily="18" charset="0"/>
              </a:rPr>
              <a:t>Between 0 and 5%, what do think is the prevalence of RA in BC?</a:t>
            </a:r>
            <a:endParaRPr lang="en-CA" altLang="en-US">
              <a:ea typeface="Calibri" panose="020F0502020204030204" pitchFamily="34" charset="0"/>
              <a:cs typeface="Times New Roman" panose="02020603050405020304" pitchFamily="18" charset="0"/>
            </a:endParaRPr>
          </a:p>
          <a:p>
            <a:pPr eaLnBrk="1" hangingPunct="1">
              <a:lnSpc>
                <a:spcPct val="107000"/>
              </a:lnSpc>
              <a:spcBef>
                <a:spcPct val="0"/>
              </a:spcBef>
              <a:spcAft>
                <a:spcPts val="813"/>
              </a:spcAft>
            </a:pPr>
            <a:endParaRPr lang="en-CA" altLang="en-US">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107000"/>
              </a:lnSpc>
              <a:spcBef>
                <a:spcPct val="0"/>
              </a:spcBef>
              <a:spcAft>
                <a:spcPts val="813"/>
              </a:spcAft>
            </a:pPr>
            <a:r>
              <a:rPr lang="en-CA" altLang="en-US">
                <a:latin typeface="Times New Roman" panose="02020603050405020304" pitchFamily="18" charset="0"/>
                <a:ea typeface="Calibri" panose="020F0502020204030204" pitchFamily="34" charset="0"/>
                <a:cs typeface="Times New Roman" panose="02020603050405020304" pitchFamily="18" charset="0"/>
              </a:rPr>
              <a:t>Before showing an important </a:t>
            </a:r>
            <a:r>
              <a:rPr lang="en-CA" altLang="en-US">
                <a:solidFill>
                  <a:srgbClr val="C00000"/>
                </a:solidFill>
                <a:latin typeface="Times New Roman" panose="02020603050405020304" pitchFamily="18" charset="0"/>
                <a:ea typeface="Calibri" panose="020F0502020204030204" pitchFamily="34" charset="0"/>
                <a:cs typeface="Times New Roman" panose="02020603050405020304" pitchFamily="18" charset="0"/>
              </a:rPr>
              <a:t>statistic</a:t>
            </a:r>
            <a:r>
              <a:rPr lang="en-CA" alt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CA" altLang="en-US">
                <a:latin typeface="Times New Roman" panose="02020603050405020304" pitchFamily="18" charset="0"/>
                <a:ea typeface="Calibri" panose="020F0502020204030204" pitchFamily="34" charset="0"/>
                <a:cs typeface="Times New Roman" panose="02020603050405020304" pitchFamily="18" charset="0"/>
              </a:rPr>
              <a:t>about the incidence of a specific conditions/incidence, ask participants to consult with their colleagues around them and to shout their answers.</a:t>
            </a:r>
            <a:endParaRPr lang="en-CA" altLang="en-US">
              <a:ea typeface="Calibri" panose="020F0502020204030204" pitchFamily="34" charset="0"/>
              <a:cs typeface="Times New Roman" panose="02020603050405020304" pitchFamily="18" charset="0"/>
            </a:endParaRPr>
          </a:p>
          <a:p>
            <a:pPr eaLnBrk="1" hangingPunct="1">
              <a:lnSpc>
                <a:spcPct val="107000"/>
              </a:lnSpc>
              <a:spcBef>
                <a:spcPct val="0"/>
              </a:spcBef>
              <a:spcAft>
                <a:spcPts val="813"/>
              </a:spcAft>
            </a:pPr>
            <a:r>
              <a:rPr lang="en-CA" altLang="en-US">
                <a:latin typeface="Times New Roman" panose="02020603050405020304" pitchFamily="18" charset="0"/>
                <a:ea typeface="Calibri" panose="020F0502020204030204" pitchFamily="34" charset="0"/>
                <a:cs typeface="Times New Roman" panose="02020603050405020304" pitchFamily="18" charset="0"/>
              </a:rPr>
              <a:t>Rather than having participants guess a statistic in response to your </a:t>
            </a:r>
            <a:r>
              <a:rPr lang="en-CA" altLang="en-US">
                <a:solidFill>
                  <a:srgbClr val="C00000"/>
                </a:solidFill>
                <a:latin typeface="Times New Roman" panose="02020603050405020304" pitchFamily="18" charset="0"/>
                <a:ea typeface="Calibri" panose="020F0502020204030204" pitchFamily="34" charset="0"/>
                <a:cs typeface="Times New Roman" panose="02020603050405020304" pitchFamily="18" charset="0"/>
              </a:rPr>
              <a:t>open-ended</a:t>
            </a:r>
            <a:r>
              <a:rPr lang="en-CA" altLang="en-US">
                <a:latin typeface="Times New Roman" panose="02020603050405020304" pitchFamily="18" charset="0"/>
                <a:ea typeface="Calibri" panose="020F0502020204030204" pitchFamily="34" charset="0"/>
                <a:cs typeface="Times New Roman" panose="02020603050405020304" pitchFamily="18" charset="0"/>
              </a:rPr>
              <a:t> question, you may instead provide realistic answer options as a basis for guessing.  </a:t>
            </a:r>
            <a:endParaRPr lang="en-CA" altLang="en-US">
              <a:ea typeface="Calibri" panose="020F0502020204030204" pitchFamily="34" charset="0"/>
              <a:cs typeface="Times New Roman" panose="02020603050405020304" pitchFamily="18"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240B03-474A-4AE4-AEBF-961CC1AE73D2}" type="slidenum">
              <a:rPr lang="en-US" altLang="en-US">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3608999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lnSpc>
                <a:spcPct val="107000"/>
              </a:lnSpc>
              <a:spcBef>
                <a:spcPct val="0"/>
              </a:spcBef>
              <a:spcAft>
                <a:spcPts val="813"/>
              </a:spcAft>
            </a:pPr>
            <a:r>
              <a:rPr lang="en-CA" altLang="en-US" sz="2000" b="1">
                <a:solidFill>
                  <a:srgbClr val="0070C0"/>
                </a:solidFill>
                <a:ea typeface="Calibri" panose="020F0502020204030204" pitchFamily="34" charset="0"/>
                <a:cs typeface="Times New Roman" panose="02020603050405020304" pitchFamily="18" charset="0"/>
              </a:rPr>
              <a:t>Creating interaction: ?</a:t>
            </a:r>
            <a:r>
              <a:rPr lang="en-CA" altLang="en-US" b="1">
                <a:solidFill>
                  <a:srgbClr val="000000"/>
                </a:solidFill>
                <a:ea typeface="Calibri" panose="020F0502020204030204" pitchFamily="34" charset="0"/>
                <a:cs typeface="Times New Roman" panose="02020603050405020304" pitchFamily="18" charset="0"/>
              </a:rPr>
              <a:t> What do you think is the most obvious clinical feature?</a:t>
            </a:r>
          </a:p>
          <a:p>
            <a:pPr defTabSz="465138" eaLnBrk="1" hangingPunct="1">
              <a:lnSpc>
                <a:spcPct val="107000"/>
              </a:lnSpc>
              <a:spcBef>
                <a:spcPct val="0"/>
              </a:spcBef>
              <a:spcAft>
                <a:spcPts val="813"/>
              </a:spcAft>
            </a:pPr>
            <a:endParaRPr lang="en-CA" altLang="en-US" b="1">
              <a:solidFill>
                <a:srgbClr val="000000"/>
              </a:solidFill>
              <a:ea typeface="Calibri" panose="020F0502020204030204" pitchFamily="34" charset="0"/>
              <a:cs typeface="Times New Roman" panose="02020603050405020304" pitchFamily="18" charset="0"/>
            </a:endParaRPr>
          </a:p>
          <a:p>
            <a:pPr defTabSz="465138" eaLnBrk="1" hangingPunct="1">
              <a:lnSpc>
                <a:spcPct val="107000"/>
              </a:lnSpc>
              <a:spcBef>
                <a:spcPct val="0"/>
              </a:spcBef>
              <a:spcAft>
                <a:spcPts val="813"/>
              </a:spcAft>
            </a:pPr>
            <a:r>
              <a:rPr lang="en-US" altLang="en-US">
                <a:ea typeface="ＭＳ Ｐゴシック" panose="020B0600070205080204" pitchFamily="34" charset="-128"/>
                <a:cs typeface="Times New Roman" panose="02020603050405020304" pitchFamily="18" charset="0"/>
              </a:rPr>
              <a:t>Encourage participants to share their thoughts.</a:t>
            </a:r>
          </a:p>
          <a:p>
            <a:pPr defTabSz="465138" eaLnBrk="1" hangingPunct="1">
              <a:spcBef>
                <a:spcPct val="0"/>
              </a:spcBef>
            </a:pPr>
            <a:endParaRPr lang="en-US" altLang="en-US">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950940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475028" y="3840533"/>
            <a:ext cx="5450680" cy="1470025"/>
          </a:xfrm>
        </p:spPr>
        <p:txBody>
          <a:bodyPr/>
          <a:lstStyle>
            <a:lvl1pPr>
              <a:defRPr>
                <a:solidFill>
                  <a:schemeClr val="bg1"/>
                </a:solidFill>
              </a:defRPr>
            </a:lvl1pPr>
          </a:lstStyle>
          <a:p>
            <a:r>
              <a:rPr lang="fr-CA" dirty="0"/>
              <a:t>Cliquez et modifiez le titre</a:t>
            </a:r>
            <a:endParaRPr lang="fr-FR" dirty="0"/>
          </a:p>
        </p:txBody>
      </p:sp>
      <p:sp>
        <p:nvSpPr>
          <p:cNvPr id="3" name="Sous-titre 2"/>
          <p:cNvSpPr>
            <a:spLocks noGrp="1"/>
          </p:cNvSpPr>
          <p:nvPr>
            <p:ph type="subTitle" idx="1"/>
          </p:nvPr>
        </p:nvSpPr>
        <p:spPr>
          <a:xfrm>
            <a:off x="3475028" y="5467042"/>
            <a:ext cx="5450680" cy="1019335"/>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Tree>
    <p:extLst>
      <p:ext uri="{BB962C8B-B14F-4D97-AF65-F5344CB8AC3E}">
        <p14:creationId xmlns:p14="http://schemas.microsoft.com/office/powerpoint/2010/main" val="321336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D5AA3AD-3506-4131-90F6-205BE5BCA98D}" type="datetimeFigureOut">
              <a:rPr lang="fr-FR"/>
              <a:pPr>
                <a:defRPr/>
              </a:pPr>
              <a:t>17/01/2017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E432EAE-8748-404E-8881-3E018862BAAE}" type="slidenum">
              <a:rPr lang="fr-FR" altLang="en-US"/>
              <a:pPr>
                <a:defRPr/>
              </a:pPr>
              <a:t>‹#›</a:t>
            </a:fld>
            <a:endParaRPr lang="fr-FR" altLang="en-US"/>
          </a:p>
        </p:txBody>
      </p:sp>
    </p:spTree>
    <p:extLst>
      <p:ext uri="{BB962C8B-B14F-4D97-AF65-F5344CB8AC3E}">
        <p14:creationId xmlns:p14="http://schemas.microsoft.com/office/powerpoint/2010/main" val="299409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6248701-8451-46C8-B319-44C1D1A23E29}" type="datetimeFigureOut">
              <a:rPr lang="fr-FR"/>
              <a:pPr>
                <a:defRPr/>
              </a:pPr>
              <a:t>17/01/2017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AABC64A-69B4-47DE-9BC3-C1503CDCAE73}" type="slidenum">
              <a:rPr lang="fr-FR" altLang="en-US"/>
              <a:pPr>
                <a:defRPr/>
              </a:pPr>
              <a:t>‹#›</a:t>
            </a:fld>
            <a:endParaRPr lang="fr-FR" altLang="en-US"/>
          </a:p>
        </p:txBody>
      </p:sp>
    </p:spTree>
    <p:extLst>
      <p:ext uri="{BB962C8B-B14F-4D97-AF65-F5344CB8AC3E}">
        <p14:creationId xmlns:p14="http://schemas.microsoft.com/office/powerpoint/2010/main" val="528238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1" y="227013"/>
            <a:ext cx="8534400" cy="1143000"/>
          </a:xfrm>
          <a:prstGeom prst="rect">
            <a:avLst/>
          </a:prstGeom>
        </p:spPr>
        <p:txBody>
          <a:bodyPr lIns="91435" tIns="45718" rIns="91435" bIns="45718"/>
          <a:lstStyle>
            <a:lvl1pPr>
              <a:defRPr>
                <a:latin typeface="Myriad"/>
              </a:defRPr>
            </a:lvl1pPr>
          </a:lstStyle>
          <a:p>
            <a:r>
              <a:rPr lang="en-US" dirty="0"/>
              <a:t>Click to edit Master title style</a:t>
            </a:r>
          </a:p>
        </p:txBody>
      </p:sp>
      <p:sp>
        <p:nvSpPr>
          <p:cNvPr id="3" name="Text Placeholder 2"/>
          <p:cNvSpPr>
            <a:spLocks noGrp="1"/>
          </p:cNvSpPr>
          <p:nvPr>
            <p:ph type="body" sz="half" idx="1"/>
          </p:nvPr>
        </p:nvSpPr>
        <p:spPr>
          <a:xfrm>
            <a:off x="304801" y="1752601"/>
            <a:ext cx="8534400" cy="2095500"/>
          </a:xfrm>
          <a:prstGeom prst="rect">
            <a:avLst/>
          </a:prstGeom>
        </p:spPr>
        <p:txBody>
          <a:bodyPr lIns="91435" tIns="45718" rIns="91435"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4801" y="4000500"/>
            <a:ext cx="8534400" cy="2095500"/>
          </a:xfrm>
          <a:prstGeom prst="rect">
            <a:avLst/>
          </a:prstGeom>
        </p:spPr>
        <p:txBody>
          <a:bodyPr lIns="91435" tIns="45718" rIns="91435"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36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Titre 1"/>
          <p:cNvSpPr>
            <a:spLocks noGrp="1"/>
          </p:cNvSpPr>
          <p:nvPr>
            <p:ph type="ctrTitle"/>
          </p:nvPr>
        </p:nvSpPr>
        <p:spPr>
          <a:xfrm>
            <a:off x="3475028" y="3840533"/>
            <a:ext cx="5450680" cy="1470025"/>
          </a:xfrm>
        </p:spPr>
        <p:txBody>
          <a:bodyPr/>
          <a:lstStyle>
            <a:lvl1pPr>
              <a:defRPr>
                <a:solidFill>
                  <a:schemeClr val="bg1"/>
                </a:solidFill>
              </a:defRPr>
            </a:lvl1pPr>
          </a:lstStyle>
          <a:p>
            <a:r>
              <a:rPr lang="fr-CA" dirty="0"/>
              <a:t>Cliquez et modifiez le titre</a:t>
            </a:r>
            <a:endParaRPr lang="fr-FR" dirty="0"/>
          </a:p>
        </p:txBody>
      </p:sp>
      <p:sp>
        <p:nvSpPr>
          <p:cNvPr id="10" name="Sous-titre 2"/>
          <p:cNvSpPr>
            <a:spLocks noGrp="1"/>
          </p:cNvSpPr>
          <p:nvPr>
            <p:ph type="subTitle" idx="1"/>
          </p:nvPr>
        </p:nvSpPr>
        <p:spPr>
          <a:xfrm>
            <a:off x="3475028" y="5467042"/>
            <a:ext cx="5450680" cy="1019335"/>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Tree>
    <p:extLst>
      <p:ext uri="{BB962C8B-B14F-4D97-AF65-F5344CB8AC3E}">
        <p14:creationId xmlns:p14="http://schemas.microsoft.com/office/powerpoint/2010/main" val="4160507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lvl1pPr>
              <a:spcBef>
                <a:spcPts val="0"/>
              </a:spcBef>
              <a:defRPr/>
            </a:lvl1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F8A98F8E-BFB7-42F5-A715-61F589094633}" type="datetimeFigureOut">
              <a:rPr lang="fr-FR"/>
              <a:pPr>
                <a:defRPr/>
              </a:pPr>
              <a:t>17/01/2017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05EB9AD-A317-4930-AD12-F4E1B6D39263}" type="slidenum">
              <a:rPr lang="fr-FR" altLang="en-US"/>
              <a:pPr>
                <a:defRPr/>
              </a:pPr>
              <a:t>‹#›</a:t>
            </a:fld>
            <a:endParaRPr lang="fr-FR" altLang="en-US"/>
          </a:p>
        </p:txBody>
      </p:sp>
    </p:spTree>
    <p:extLst>
      <p:ext uri="{BB962C8B-B14F-4D97-AF65-F5344CB8AC3E}">
        <p14:creationId xmlns:p14="http://schemas.microsoft.com/office/powerpoint/2010/main" val="7495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AF799BE-ACDD-41BB-B409-727766226D8F}" type="datetimeFigureOut">
              <a:rPr lang="fr-FR"/>
              <a:pPr>
                <a:defRPr/>
              </a:pPr>
              <a:t>17/01/2017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F569EC3-C723-43EB-9FF0-27877AB77C47}" type="slidenum">
              <a:rPr lang="fr-FR" altLang="en-US"/>
              <a:pPr>
                <a:defRPr/>
              </a:pPr>
              <a:t>‹#›</a:t>
            </a:fld>
            <a:endParaRPr lang="fr-FR" altLang="en-US"/>
          </a:p>
        </p:txBody>
      </p:sp>
    </p:spTree>
    <p:extLst>
      <p:ext uri="{BB962C8B-B14F-4D97-AF65-F5344CB8AC3E}">
        <p14:creationId xmlns:p14="http://schemas.microsoft.com/office/powerpoint/2010/main" val="1249898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9759799A-7573-4D3B-8D01-1DD864BC7A44}" type="datetimeFigureOut">
              <a:rPr lang="fr-FR"/>
              <a:pPr>
                <a:defRPr/>
              </a:pPr>
              <a:t>17/01/2017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25F2D22-6856-484D-ADF4-41A83650951A}" type="slidenum">
              <a:rPr lang="fr-FR" altLang="en-US"/>
              <a:pPr>
                <a:defRPr/>
              </a:pPr>
              <a:t>‹#›</a:t>
            </a:fld>
            <a:endParaRPr lang="fr-FR" altLang="en-US"/>
          </a:p>
        </p:txBody>
      </p:sp>
    </p:spTree>
    <p:extLst>
      <p:ext uri="{BB962C8B-B14F-4D97-AF65-F5344CB8AC3E}">
        <p14:creationId xmlns:p14="http://schemas.microsoft.com/office/powerpoint/2010/main" val="46403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7F1B985D-A8F2-49E1-91E9-5FE662143C5C}" type="datetimeFigureOut">
              <a:rPr lang="fr-FR"/>
              <a:pPr>
                <a:defRPr/>
              </a:pPr>
              <a:t>17/01/2017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A494C499-69E4-457E-9C86-4EE5DF24ADEF}" type="slidenum">
              <a:rPr lang="fr-FR" altLang="en-US"/>
              <a:pPr>
                <a:defRPr/>
              </a:pPr>
              <a:t>‹#›</a:t>
            </a:fld>
            <a:endParaRPr lang="fr-FR" altLang="en-US"/>
          </a:p>
        </p:txBody>
      </p:sp>
    </p:spTree>
    <p:extLst>
      <p:ext uri="{BB962C8B-B14F-4D97-AF65-F5344CB8AC3E}">
        <p14:creationId xmlns:p14="http://schemas.microsoft.com/office/powerpoint/2010/main" val="4108332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FC366AFD-9D7A-4EFC-AF9F-177A35BC8931}" type="datetimeFigureOut">
              <a:rPr lang="fr-FR"/>
              <a:pPr>
                <a:defRPr/>
              </a:pPr>
              <a:t>17/01/2017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694B6C78-09AD-493E-9999-09676F68F917}" type="slidenum">
              <a:rPr lang="fr-FR" altLang="en-US"/>
              <a:pPr>
                <a:defRPr/>
              </a:pPr>
              <a:t>‹#›</a:t>
            </a:fld>
            <a:endParaRPr lang="fr-FR" altLang="en-US"/>
          </a:p>
        </p:txBody>
      </p:sp>
    </p:spTree>
    <p:extLst>
      <p:ext uri="{BB962C8B-B14F-4D97-AF65-F5344CB8AC3E}">
        <p14:creationId xmlns:p14="http://schemas.microsoft.com/office/powerpoint/2010/main" val="2227183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C6B91B3-AE9E-4AF3-9B17-B8A402A11610}" type="datetimeFigureOut">
              <a:rPr lang="fr-FR"/>
              <a:pPr>
                <a:defRPr/>
              </a:pPr>
              <a:t>17/01/2017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81BE5751-4284-46FC-A5AE-F9D5E44C1566}" type="slidenum">
              <a:rPr lang="fr-FR" altLang="en-US"/>
              <a:pPr>
                <a:defRPr/>
              </a:pPr>
              <a:t>‹#›</a:t>
            </a:fld>
            <a:endParaRPr lang="fr-FR" altLang="en-US"/>
          </a:p>
        </p:txBody>
      </p:sp>
    </p:spTree>
    <p:extLst>
      <p:ext uri="{BB962C8B-B14F-4D97-AF65-F5344CB8AC3E}">
        <p14:creationId xmlns:p14="http://schemas.microsoft.com/office/powerpoint/2010/main" val="407562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800">
                <a:solidFill>
                  <a:srgbClr val="87171A"/>
                </a:solidFill>
              </a:defRPr>
            </a:lvl1pPr>
          </a:lstStyle>
          <a:p>
            <a:r>
              <a:rPr lang="fr-CA" dirty="0"/>
              <a:t>Cliquez et modifiez le titre</a:t>
            </a:r>
            <a:endParaRPr lang="fr-FR" dirty="0"/>
          </a:p>
        </p:txBody>
      </p:sp>
      <p:sp>
        <p:nvSpPr>
          <p:cNvPr id="3" name="Espace réservé du contenu 2"/>
          <p:cNvSpPr>
            <a:spLocks noGrp="1"/>
          </p:cNvSpPr>
          <p:nvPr>
            <p:ph idx="1"/>
          </p:nvPr>
        </p:nvSpPr>
        <p:spPr/>
        <p:txBody>
          <a:bodyPr/>
          <a:lstStyle>
            <a:lvl1pPr>
              <a:spcBef>
                <a:spcPts val="0"/>
              </a:spcBef>
              <a:buClr>
                <a:srgbClr val="87171A"/>
              </a:buClr>
              <a:defRPr/>
            </a:lvl1pPr>
            <a:lvl2pPr>
              <a:spcBef>
                <a:spcPts val="0"/>
              </a:spcBef>
              <a:buClr>
                <a:srgbClr val="87171A"/>
              </a:buClr>
              <a:defRPr/>
            </a:lvl2pPr>
            <a:lvl3pPr>
              <a:spcBef>
                <a:spcPts val="0"/>
              </a:spcBef>
              <a:buClr>
                <a:srgbClr val="87171A"/>
              </a:buClr>
              <a:defRPr/>
            </a:lvl3pPr>
            <a:lvl4pPr>
              <a:spcBef>
                <a:spcPts val="0"/>
              </a:spcBef>
              <a:buClr>
                <a:srgbClr val="87171A"/>
              </a:buClr>
              <a:defRPr/>
            </a:lvl4pPr>
            <a:lvl5pPr>
              <a:spcBef>
                <a:spcPts val="0"/>
              </a:spcBef>
              <a:buClr>
                <a:srgbClr val="87171A"/>
              </a:buClr>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F93EB60A-EDF9-4726-BC59-D6E9C78CFD26}" type="datetimeFigureOut">
              <a:rPr lang="fr-FR"/>
              <a:pPr>
                <a:defRPr/>
              </a:pPr>
              <a:t>17/01/2017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6C10694-3B94-4818-A143-330E4D4645BD}" type="slidenum">
              <a:rPr lang="fr-FR" altLang="en-US"/>
              <a:pPr>
                <a:defRPr/>
              </a:pPr>
              <a:t>‹#›</a:t>
            </a:fld>
            <a:endParaRPr lang="fr-FR" altLang="en-US"/>
          </a:p>
        </p:txBody>
      </p:sp>
    </p:spTree>
    <p:extLst>
      <p:ext uri="{BB962C8B-B14F-4D97-AF65-F5344CB8AC3E}">
        <p14:creationId xmlns:p14="http://schemas.microsoft.com/office/powerpoint/2010/main" val="1298371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520593D-72B5-49CD-A60F-164A78B59DFE}" type="datetimeFigureOut">
              <a:rPr lang="fr-FR"/>
              <a:pPr>
                <a:defRPr/>
              </a:pPr>
              <a:t>17/01/2017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A9DDB46-9EF3-48B3-A066-BDB8B2D161E7}" type="slidenum">
              <a:rPr lang="fr-FR" altLang="en-US"/>
              <a:pPr>
                <a:defRPr/>
              </a:pPr>
              <a:t>‹#›</a:t>
            </a:fld>
            <a:endParaRPr lang="fr-FR" altLang="en-US"/>
          </a:p>
        </p:txBody>
      </p:sp>
    </p:spTree>
    <p:extLst>
      <p:ext uri="{BB962C8B-B14F-4D97-AF65-F5344CB8AC3E}">
        <p14:creationId xmlns:p14="http://schemas.microsoft.com/office/powerpoint/2010/main" val="667440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5CDB3C-FB92-4DD0-A505-489A322A795F}" type="datetimeFigureOut">
              <a:rPr lang="fr-FR"/>
              <a:pPr>
                <a:defRPr/>
              </a:pPr>
              <a:t>17/01/2017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B74B5B4-C82B-4894-89DA-F79F18803B8D}" type="slidenum">
              <a:rPr lang="fr-FR" altLang="en-US"/>
              <a:pPr>
                <a:defRPr/>
              </a:pPr>
              <a:t>‹#›</a:t>
            </a:fld>
            <a:endParaRPr lang="fr-FR" altLang="en-US"/>
          </a:p>
        </p:txBody>
      </p:sp>
    </p:spTree>
    <p:extLst>
      <p:ext uri="{BB962C8B-B14F-4D97-AF65-F5344CB8AC3E}">
        <p14:creationId xmlns:p14="http://schemas.microsoft.com/office/powerpoint/2010/main" val="3258286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8A64C34-31CA-4E4B-9108-F0D8AE741514}" type="datetimeFigureOut">
              <a:rPr lang="fr-FR"/>
              <a:pPr>
                <a:defRPr/>
              </a:pPr>
              <a:t>17/01/2017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2CF7A46-1B05-41AC-820C-09DAA46DDBE8}" type="slidenum">
              <a:rPr lang="fr-FR" altLang="en-US"/>
              <a:pPr>
                <a:defRPr/>
              </a:pPr>
              <a:t>‹#›</a:t>
            </a:fld>
            <a:endParaRPr lang="fr-FR" altLang="en-US"/>
          </a:p>
        </p:txBody>
      </p:sp>
    </p:spTree>
    <p:extLst>
      <p:ext uri="{BB962C8B-B14F-4D97-AF65-F5344CB8AC3E}">
        <p14:creationId xmlns:p14="http://schemas.microsoft.com/office/powerpoint/2010/main" val="1117721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A0FAB5D-82BA-41DE-A492-E81A344F82A0}" type="datetimeFigureOut">
              <a:rPr lang="fr-FR"/>
              <a:pPr>
                <a:defRPr/>
              </a:pPr>
              <a:t>17/01/2017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695D3E0-2C2A-49CD-A7D4-DC55B76AFA74}" type="slidenum">
              <a:rPr lang="fr-FR" altLang="en-US"/>
              <a:pPr>
                <a:defRPr/>
              </a:pPr>
              <a:t>‹#›</a:t>
            </a:fld>
            <a:endParaRPr lang="fr-FR" altLang="en-US"/>
          </a:p>
        </p:txBody>
      </p:sp>
    </p:spTree>
    <p:extLst>
      <p:ext uri="{BB962C8B-B14F-4D97-AF65-F5344CB8AC3E}">
        <p14:creationId xmlns:p14="http://schemas.microsoft.com/office/powerpoint/2010/main" val="159977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1"/>
          <p:cNvSpPr>
            <a:spLocks noGrp="1"/>
          </p:cNvSpPr>
          <p:nvPr>
            <p:ph type="ctrTitle"/>
          </p:nvPr>
        </p:nvSpPr>
        <p:spPr>
          <a:xfrm>
            <a:off x="3475028" y="4056433"/>
            <a:ext cx="5450680" cy="1470025"/>
          </a:xfrm>
        </p:spPr>
        <p:txBody>
          <a:bodyPr>
            <a:normAutofit/>
          </a:bodyPr>
          <a:lstStyle>
            <a:lvl1pPr>
              <a:defRPr sz="3800">
                <a:solidFill>
                  <a:schemeClr val="bg1"/>
                </a:solidFill>
              </a:defRPr>
            </a:lvl1pPr>
          </a:lstStyle>
          <a:p>
            <a:r>
              <a:rPr lang="fr-CA" dirty="0"/>
              <a:t>Cliquez et modifiez le titre</a:t>
            </a:r>
            <a:endParaRPr lang="fr-FR" dirty="0"/>
          </a:p>
        </p:txBody>
      </p:sp>
      <p:sp>
        <p:nvSpPr>
          <p:cNvPr id="10" name="Sous-titre 2"/>
          <p:cNvSpPr>
            <a:spLocks noGrp="1"/>
          </p:cNvSpPr>
          <p:nvPr>
            <p:ph type="subTitle" idx="1"/>
          </p:nvPr>
        </p:nvSpPr>
        <p:spPr>
          <a:xfrm>
            <a:off x="3475028" y="5682942"/>
            <a:ext cx="5450680" cy="1019335"/>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Tree>
    <p:extLst>
      <p:ext uri="{BB962C8B-B14F-4D97-AF65-F5344CB8AC3E}">
        <p14:creationId xmlns:p14="http://schemas.microsoft.com/office/powerpoint/2010/main" val="2449857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1"/>
          <p:cNvSpPr>
            <a:spLocks noGrp="1"/>
          </p:cNvSpPr>
          <p:nvPr>
            <p:ph type="ctrTitle"/>
          </p:nvPr>
        </p:nvSpPr>
        <p:spPr>
          <a:xfrm>
            <a:off x="3475028" y="4056433"/>
            <a:ext cx="5450680" cy="1470025"/>
          </a:xfrm>
        </p:spPr>
        <p:txBody>
          <a:bodyPr>
            <a:normAutofit/>
          </a:bodyPr>
          <a:lstStyle>
            <a:lvl1pPr>
              <a:defRPr sz="3800">
                <a:solidFill>
                  <a:schemeClr val="bg1"/>
                </a:solidFill>
              </a:defRPr>
            </a:lvl1pPr>
          </a:lstStyle>
          <a:p>
            <a:r>
              <a:rPr lang="fr-CA" dirty="0"/>
              <a:t>Cliquez et modifiez le titre</a:t>
            </a:r>
            <a:endParaRPr lang="fr-FR" dirty="0"/>
          </a:p>
        </p:txBody>
      </p:sp>
      <p:sp>
        <p:nvSpPr>
          <p:cNvPr id="10" name="Sous-titre 2"/>
          <p:cNvSpPr>
            <a:spLocks noGrp="1"/>
          </p:cNvSpPr>
          <p:nvPr>
            <p:ph type="subTitle" idx="1"/>
          </p:nvPr>
        </p:nvSpPr>
        <p:spPr>
          <a:xfrm>
            <a:off x="3475028" y="5682942"/>
            <a:ext cx="5450680" cy="1019335"/>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Tree>
    <p:extLst>
      <p:ext uri="{BB962C8B-B14F-4D97-AF65-F5344CB8AC3E}">
        <p14:creationId xmlns:p14="http://schemas.microsoft.com/office/powerpoint/2010/main" val="2710849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800">
                <a:solidFill>
                  <a:srgbClr val="87171A"/>
                </a:solidFill>
              </a:defRPr>
            </a:lvl1pPr>
          </a:lstStyle>
          <a:p>
            <a:r>
              <a:rPr lang="fr-CA" dirty="0"/>
              <a:t>Cliquez et modifiez le titre</a:t>
            </a:r>
            <a:endParaRPr lang="fr-FR" dirty="0"/>
          </a:p>
        </p:txBody>
      </p:sp>
      <p:sp>
        <p:nvSpPr>
          <p:cNvPr id="3" name="Espace réservé du contenu 2"/>
          <p:cNvSpPr>
            <a:spLocks noGrp="1"/>
          </p:cNvSpPr>
          <p:nvPr>
            <p:ph idx="1"/>
          </p:nvPr>
        </p:nvSpPr>
        <p:spPr/>
        <p:txBody>
          <a:bodyPr/>
          <a:lstStyle>
            <a:lvl1pPr>
              <a:spcBef>
                <a:spcPts val="0"/>
              </a:spcBef>
              <a:buClr>
                <a:srgbClr val="87171A"/>
              </a:buClr>
              <a:defRPr/>
            </a:lvl1pPr>
            <a:lvl2pPr>
              <a:spcBef>
                <a:spcPts val="0"/>
              </a:spcBef>
              <a:buClr>
                <a:srgbClr val="87171A"/>
              </a:buClr>
              <a:defRPr/>
            </a:lvl2pPr>
            <a:lvl3pPr>
              <a:spcBef>
                <a:spcPts val="0"/>
              </a:spcBef>
              <a:buClr>
                <a:srgbClr val="87171A"/>
              </a:buClr>
              <a:defRPr/>
            </a:lvl3pPr>
            <a:lvl4pPr>
              <a:spcBef>
                <a:spcPts val="0"/>
              </a:spcBef>
              <a:buClr>
                <a:srgbClr val="87171A"/>
              </a:buClr>
              <a:defRPr/>
            </a:lvl4pPr>
            <a:lvl5pPr>
              <a:spcBef>
                <a:spcPts val="0"/>
              </a:spcBef>
              <a:buClr>
                <a:srgbClr val="87171A"/>
              </a:buClr>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p:cNvSpPr>
            <a:spLocks noGrp="1"/>
          </p:cNvSpPr>
          <p:nvPr>
            <p:ph type="dt" sz="half" idx="10"/>
          </p:nvPr>
        </p:nvSpPr>
        <p:spPr/>
        <p:txBody>
          <a:bodyPr/>
          <a:lstStyle>
            <a:lvl1pPr>
              <a:defRPr>
                <a:solidFill>
                  <a:schemeClr val="tx1">
                    <a:tint val="75000"/>
                  </a:schemeClr>
                </a:solidFill>
              </a:defRPr>
            </a:lvl1pPr>
          </a:lstStyle>
          <a:p>
            <a:pPr>
              <a:defRPr/>
            </a:pPr>
            <a:fld id="{E0D3EC72-63A7-4954-B5D0-8AD949A1FB13}" type="datetimeFigureOut">
              <a:rPr lang="fr-FR"/>
              <a:pPr>
                <a:defRPr/>
              </a:pPr>
              <a:t>17/01/2017</a:t>
            </a:fld>
            <a:endParaRPr lang="fr-FR"/>
          </a:p>
        </p:txBody>
      </p:sp>
      <p:sp>
        <p:nvSpPr>
          <p:cNvPr id="5" name="Espace réservé du pied de page 4"/>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52065FE4-A6B0-4F9C-B600-D8A16D1DF64C}" type="slidenum">
              <a:rPr lang="fr-FR" altLang="en-US"/>
              <a:pPr>
                <a:defRPr/>
              </a:pPr>
              <a:t>‹#›</a:t>
            </a:fld>
            <a:endParaRPr lang="fr-FR" altLang="en-US"/>
          </a:p>
        </p:txBody>
      </p:sp>
    </p:spTree>
    <p:extLst>
      <p:ext uri="{BB962C8B-B14F-4D97-AF65-F5344CB8AC3E}">
        <p14:creationId xmlns:p14="http://schemas.microsoft.com/office/powerpoint/2010/main" val="5845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e la date 2"/>
          <p:cNvSpPr>
            <a:spLocks noGrp="1"/>
          </p:cNvSpPr>
          <p:nvPr>
            <p:ph type="dt" sz="half" idx="10"/>
          </p:nvPr>
        </p:nvSpPr>
        <p:spPr/>
        <p:txBody>
          <a:bodyPr/>
          <a:lstStyle>
            <a:lvl1pPr>
              <a:defRPr>
                <a:solidFill>
                  <a:schemeClr val="tx1">
                    <a:tint val="75000"/>
                  </a:schemeClr>
                </a:solidFill>
              </a:defRPr>
            </a:lvl1pPr>
          </a:lstStyle>
          <a:p>
            <a:pPr>
              <a:defRPr/>
            </a:pPr>
            <a:fld id="{B9B5EA2A-FC0A-4A6B-8F86-C266C89CEA4F}" type="datetimeFigureOut">
              <a:rPr lang="fr-FR"/>
              <a:pPr>
                <a:defRPr/>
              </a:pPr>
              <a:t>17/01/2017</a:t>
            </a:fld>
            <a:endParaRPr lang="fr-FR"/>
          </a:p>
        </p:txBody>
      </p:sp>
      <p:sp>
        <p:nvSpPr>
          <p:cNvPr id="4" name="Espace réservé du pied de page 3"/>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smtClean="0"/>
            </a:lvl1pPr>
          </a:lstStyle>
          <a:p>
            <a:pPr>
              <a:defRPr/>
            </a:pPr>
            <a:fld id="{1DC966DE-843B-4557-AF31-057623332919}" type="slidenum">
              <a:rPr lang="fr-FR" altLang="en-US"/>
              <a:pPr>
                <a:defRPr/>
              </a:pPr>
              <a:t>‹#›</a:t>
            </a:fld>
            <a:endParaRPr lang="fr-FR" altLang="en-US"/>
          </a:p>
        </p:txBody>
      </p:sp>
    </p:spTree>
    <p:extLst>
      <p:ext uri="{BB962C8B-B14F-4D97-AF65-F5344CB8AC3E}">
        <p14:creationId xmlns:p14="http://schemas.microsoft.com/office/powerpoint/2010/main" val="304260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p:cNvSpPr>
            <a:spLocks noGrp="1"/>
          </p:cNvSpPr>
          <p:nvPr>
            <p:ph type="dt" sz="half" idx="10"/>
          </p:nvPr>
        </p:nvSpPr>
        <p:spPr/>
        <p:txBody>
          <a:bodyPr/>
          <a:lstStyle>
            <a:lvl1pPr>
              <a:defRPr>
                <a:solidFill>
                  <a:schemeClr val="tx1">
                    <a:tint val="75000"/>
                  </a:schemeClr>
                </a:solidFill>
              </a:defRPr>
            </a:lvl1pPr>
          </a:lstStyle>
          <a:p>
            <a:pPr>
              <a:defRPr/>
            </a:pPr>
            <a:fld id="{558FBD51-0CC3-429A-87F1-7B92CB8E8DA5}" type="datetimeFigureOut">
              <a:rPr lang="fr-FR"/>
              <a:pPr>
                <a:defRPr/>
              </a:pPr>
              <a:t>17/01/2017</a:t>
            </a:fld>
            <a:endParaRPr lang="fr-FR"/>
          </a:p>
        </p:txBody>
      </p:sp>
      <p:sp>
        <p:nvSpPr>
          <p:cNvPr id="8" name="Espace réservé du pied de page 7"/>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smtClean="0"/>
            </a:lvl1pPr>
          </a:lstStyle>
          <a:p>
            <a:pPr>
              <a:defRPr/>
            </a:pPr>
            <a:fld id="{01C7563F-F644-49FC-9A4E-2C974EAAF58A}" type="slidenum">
              <a:rPr lang="fr-FR" altLang="en-US"/>
              <a:pPr>
                <a:defRPr/>
              </a:pPr>
              <a:t>‹#›</a:t>
            </a:fld>
            <a:endParaRPr lang="fr-FR" altLang="en-US"/>
          </a:p>
        </p:txBody>
      </p:sp>
    </p:spTree>
    <p:extLst>
      <p:ext uri="{BB962C8B-B14F-4D97-AF65-F5344CB8AC3E}">
        <p14:creationId xmlns:p14="http://schemas.microsoft.com/office/powerpoint/2010/main" val="903379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BDC06B2-EC03-4D85-8DFF-BEA7F25372CC}" type="datetimeFigureOut">
              <a:rPr lang="fr-FR"/>
              <a:pPr>
                <a:defRPr/>
              </a:pPr>
              <a:t>17/01/2017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E5510CF8-FF11-46D9-B042-9E0336A41B2D}" type="slidenum">
              <a:rPr lang="fr-FR" altLang="en-US"/>
              <a:pPr>
                <a:defRPr/>
              </a:pPr>
              <a:t>‹#›</a:t>
            </a:fld>
            <a:endParaRPr lang="fr-FR" altLang="en-US"/>
          </a:p>
        </p:txBody>
      </p:sp>
    </p:spTree>
    <p:extLst>
      <p:ext uri="{BB962C8B-B14F-4D97-AF65-F5344CB8AC3E}">
        <p14:creationId xmlns:p14="http://schemas.microsoft.com/office/powerpoint/2010/main" val="415646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560B942-7C53-42A6-96FA-FCF4E13D227F}" type="datetimeFigureOut">
              <a:rPr lang="fr-FR"/>
              <a:pPr>
                <a:defRPr/>
              </a:pPr>
              <a:t>17/01/2017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64A14A7-9B29-49C9-A4FB-CE3F932BB757}" type="slidenum">
              <a:rPr lang="fr-FR" altLang="en-US"/>
              <a:pPr>
                <a:defRPr/>
              </a:pPr>
              <a:t>‹#›</a:t>
            </a:fld>
            <a:endParaRPr lang="fr-FR" altLang="en-US"/>
          </a:p>
        </p:txBody>
      </p:sp>
    </p:spTree>
    <p:extLst>
      <p:ext uri="{BB962C8B-B14F-4D97-AF65-F5344CB8AC3E}">
        <p14:creationId xmlns:p14="http://schemas.microsoft.com/office/powerpoint/2010/main" val="4215578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lvl1pPr>
              <a:defRPr>
                <a:solidFill>
                  <a:schemeClr val="tx1">
                    <a:tint val="75000"/>
                  </a:schemeClr>
                </a:solidFill>
              </a:defRPr>
            </a:lvl1pPr>
          </a:lstStyle>
          <a:p>
            <a:pPr>
              <a:defRPr/>
            </a:pPr>
            <a:fld id="{2C1C50BE-FEC1-4BA6-8DE8-3F8BB1A0607B}" type="datetimeFigureOut">
              <a:rPr lang="fr-FR"/>
              <a:pPr>
                <a:defRPr/>
              </a:pPr>
              <a:t>17/01/2017</a:t>
            </a:fld>
            <a:endParaRPr lang="fr-FR"/>
          </a:p>
        </p:txBody>
      </p:sp>
      <p:sp>
        <p:nvSpPr>
          <p:cNvPr id="5" name="Espace réservé du pied de page 4"/>
          <p:cNvSpPr>
            <a:spLocks noGrp="1"/>
          </p:cNvSpPr>
          <p:nvPr>
            <p:ph type="ftr" sz="quarter" idx="11"/>
          </p:nvPr>
        </p:nvSpPr>
        <p:spPr/>
        <p:txBody>
          <a:bodyPr/>
          <a:lstStyle>
            <a:lvl1pPr>
              <a:defRPr>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9557F05E-EA30-44F7-B68C-F69EDD7AD8DA}" type="slidenum">
              <a:rPr lang="fr-FR" altLang="en-US"/>
              <a:pPr>
                <a:defRPr/>
              </a:pPr>
              <a:t>‹#›</a:t>
            </a:fld>
            <a:endParaRPr lang="fr-FR" altLang="en-US"/>
          </a:p>
        </p:txBody>
      </p:sp>
    </p:spTree>
    <p:extLst>
      <p:ext uri="{BB962C8B-B14F-4D97-AF65-F5344CB8AC3E}">
        <p14:creationId xmlns:p14="http://schemas.microsoft.com/office/powerpoint/2010/main" val="1656516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1"/>
          <p:cNvSpPr>
            <a:spLocks noGrp="1"/>
          </p:cNvSpPr>
          <p:nvPr>
            <p:ph type="ctrTitle"/>
          </p:nvPr>
        </p:nvSpPr>
        <p:spPr>
          <a:xfrm>
            <a:off x="3475028" y="4056433"/>
            <a:ext cx="5450680" cy="1470025"/>
          </a:xfrm>
        </p:spPr>
        <p:txBody>
          <a:bodyPr>
            <a:normAutofit/>
          </a:bodyPr>
          <a:lstStyle>
            <a:lvl1pPr>
              <a:defRPr sz="3800">
                <a:solidFill>
                  <a:schemeClr val="bg1"/>
                </a:solidFill>
              </a:defRPr>
            </a:lvl1pPr>
          </a:lstStyle>
          <a:p>
            <a:r>
              <a:rPr lang="fr-CA" dirty="0"/>
              <a:t>Cliquez et modifiez le titre</a:t>
            </a:r>
            <a:endParaRPr lang="fr-FR" dirty="0"/>
          </a:p>
        </p:txBody>
      </p:sp>
      <p:sp>
        <p:nvSpPr>
          <p:cNvPr id="10" name="Sous-titre 2"/>
          <p:cNvSpPr>
            <a:spLocks noGrp="1"/>
          </p:cNvSpPr>
          <p:nvPr>
            <p:ph type="subTitle" idx="1"/>
          </p:nvPr>
        </p:nvSpPr>
        <p:spPr>
          <a:xfrm>
            <a:off x="3475028" y="5682942"/>
            <a:ext cx="5450680" cy="1019335"/>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Tree>
    <p:extLst>
      <p:ext uri="{BB962C8B-B14F-4D97-AF65-F5344CB8AC3E}">
        <p14:creationId xmlns:p14="http://schemas.microsoft.com/office/powerpoint/2010/main" val="3898574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35D006A-684C-4B1E-9ECC-BB164B621D34}" type="datetimeFigureOut">
              <a:rPr lang="fr-FR" smtClean="0"/>
              <a:pPr>
                <a:defRPr/>
              </a:pPr>
              <a:t>17/01/2017</a:t>
            </a:fld>
            <a:endParaRPr lang="fr-FR"/>
          </a:p>
        </p:txBody>
      </p:sp>
      <p:sp>
        <p:nvSpPr>
          <p:cNvPr id="5" name="Footer Placeholder 4"/>
          <p:cNvSpPr>
            <a:spLocks noGrp="1"/>
          </p:cNvSpPr>
          <p:nvPr>
            <p:ph type="ftr" sz="quarter" idx="11"/>
          </p:nvPr>
        </p:nvSpPr>
        <p:spPr>
          <a:xfrm>
            <a:off x="812805" y="6272785"/>
            <a:ext cx="4745736" cy="365125"/>
          </a:xfrm>
        </p:spPr>
        <p:txBody>
          <a:bodyPr/>
          <a:lstStyle/>
          <a:p>
            <a:pPr>
              <a:defRPr/>
            </a:pPr>
            <a:endParaRPr lang="fr-F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66B5CBD5-501F-4B46-99A8-1D10554A8AD1}" type="slidenum">
              <a:rPr lang="fr-FR" altLang="en-US" smtClean="0"/>
              <a:pPr>
                <a:defRPr/>
              </a:pPr>
              <a:t>‹#›</a:t>
            </a:fld>
            <a:endParaRPr lang="fr-FR" altLang="en-US"/>
          </a:p>
        </p:txBody>
      </p:sp>
    </p:spTree>
    <p:extLst>
      <p:ext uri="{BB962C8B-B14F-4D97-AF65-F5344CB8AC3E}">
        <p14:creationId xmlns:p14="http://schemas.microsoft.com/office/powerpoint/2010/main" val="263683097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35D006A-684C-4B1E-9ECC-BB164B621D34}" type="datetimeFigureOut">
              <a:rPr lang="fr-FR" smtClean="0"/>
              <a:pPr>
                <a:defRPr/>
              </a:pPr>
              <a:t>17/01/2017</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66B5CBD5-501F-4B46-99A8-1D10554A8AD1}" type="slidenum">
              <a:rPr lang="fr-FR" altLang="en-US" smtClean="0"/>
              <a:pPr>
                <a:defRPr/>
              </a:pPr>
              <a:t>‹#›</a:t>
            </a:fld>
            <a:endParaRPr lang="fr-FR" altLang="en-US"/>
          </a:p>
        </p:txBody>
      </p:sp>
    </p:spTree>
    <p:extLst>
      <p:ext uri="{BB962C8B-B14F-4D97-AF65-F5344CB8AC3E}">
        <p14:creationId xmlns:p14="http://schemas.microsoft.com/office/powerpoint/2010/main" val="1127384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fld id="{B35D006A-684C-4B1E-9ECC-BB164B621D34}" type="datetimeFigureOut">
              <a:rPr lang="fr-FR" smtClean="0"/>
              <a:pPr>
                <a:defRPr/>
              </a:pPr>
              <a:t>17/01/2017</a:t>
            </a:fld>
            <a:endParaRPr lang="fr-F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fr-F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66B5CBD5-501F-4B46-99A8-1D10554A8AD1}" type="slidenum">
              <a:rPr lang="fr-FR" altLang="en-US" smtClean="0"/>
              <a:pPr>
                <a:defRPr/>
              </a:pPr>
              <a:t>‹#›</a:t>
            </a:fld>
            <a:endParaRPr lang="fr-FR" altLang="en-US"/>
          </a:p>
        </p:txBody>
      </p:sp>
    </p:spTree>
    <p:extLst>
      <p:ext uri="{BB962C8B-B14F-4D97-AF65-F5344CB8AC3E}">
        <p14:creationId xmlns:p14="http://schemas.microsoft.com/office/powerpoint/2010/main" val="3106734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35D006A-684C-4B1E-9ECC-BB164B621D34}" type="datetimeFigureOut">
              <a:rPr lang="fr-FR" smtClean="0"/>
              <a:pPr>
                <a:defRPr/>
              </a:pPr>
              <a:t>17/01/2017</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66B5CBD5-501F-4B46-99A8-1D10554A8AD1}" type="slidenum">
              <a:rPr lang="fr-FR" altLang="en-US" smtClean="0"/>
              <a:pPr>
                <a:defRPr/>
              </a:pPr>
              <a:t>‹#›</a:t>
            </a:fld>
            <a:endParaRPr lang="fr-FR" altLang="en-US"/>
          </a:p>
        </p:txBody>
      </p:sp>
    </p:spTree>
    <p:extLst>
      <p:ext uri="{BB962C8B-B14F-4D97-AF65-F5344CB8AC3E}">
        <p14:creationId xmlns:p14="http://schemas.microsoft.com/office/powerpoint/2010/main" val="2162674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35D006A-684C-4B1E-9ECC-BB164B621D34}" type="datetimeFigureOut">
              <a:rPr lang="fr-FR" smtClean="0"/>
              <a:pPr>
                <a:defRPr/>
              </a:pPr>
              <a:t>17/01/2017</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66B5CBD5-501F-4B46-99A8-1D10554A8AD1}" type="slidenum">
              <a:rPr lang="fr-FR" altLang="en-US" smtClean="0"/>
              <a:pPr>
                <a:defRPr/>
              </a:pPr>
              <a:t>‹#›</a:t>
            </a:fld>
            <a:endParaRPr lang="fr-FR" altLang="en-US"/>
          </a:p>
        </p:txBody>
      </p:sp>
    </p:spTree>
    <p:extLst>
      <p:ext uri="{BB962C8B-B14F-4D97-AF65-F5344CB8AC3E}">
        <p14:creationId xmlns:p14="http://schemas.microsoft.com/office/powerpoint/2010/main" val="2404460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B35D006A-684C-4B1E-9ECC-BB164B621D34}" type="datetimeFigureOut">
              <a:rPr lang="fr-FR" smtClean="0"/>
              <a:pPr>
                <a:defRPr/>
              </a:pPr>
              <a:t>17/01/2017</a:t>
            </a:fld>
            <a:endParaRPr lang="fr-F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fr-FR"/>
          </a:p>
        </p:txBody>
      </p:sp>
      <p:sp>
        <p:nvSpPr>
          <p:cNvPr id="5" name="Slide Number Placeholder 4"/>
          <p:cNvSpPr>
            <a:spLocks noGrp="1"/>
          </p:cNvSpPr>
          <p:nvPr>
            <p:ph type="sldNum" sz="quarter" idx="12"/>
          </p:nvPr>
        </p:nvSpPr>
        <p:spPr/>
        <p:txBody>
          <a:bodyPr/>
          <a:lstStyle/>
          <a:p>
            <a:pPr>
              <a:defRPr/>
            </a:pPr>
            <a:fld id="{66B5CBD5-501F-4B46-99A8-1D10554A8AD1}" type="slidenum">
              <a:rPr lang="fr-FR" altLang="en-US" smtClean="0"/>
              <a:pPr>
                <a:defRPr/>
              </a:pPr>
              <a:t>‹#›</a:t>
            </a:fld>
            <a:endParaRPr lang="fr-FR" altLang="en-US"/>
          </a:p>
        </p:txBody>
      </p:sp>
    </p:spTree>
    <p:extLst>
      <p:ext uri="{BB962C8B-B14F-4D97-AF65-F5344CB8AC3E}">
        <p14:creationId xmlns:p14="http://schemas.microsoft.com/office/powerpoint/2010/main" val="2966052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35D006A-684C-4B1E-9ECC-BB164B621D34}" type="datetimeFigureOut">
              <a:rPr lang="fr-FR" smtClean="0"/>
              <a:pPr>
                <a:defRPr/>
              </a:pPr>
              <a:t>17/01/2017</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66B5CBD5-501F-4B46-99A8-1D10554A8AD1}" type="slidenum">
              <a:rPr lang="fr-FR" altLang="en-US" smtClean="0"/>
              <a:pPr>
                <a:defRPr/>
              </a:pPr>
              <a:t>‹#›</a:t>
            </a:fld>
            <a:endParaRPr lang="fr-FR" altLang="en-US"/>
          </a:p>
        </p:txBody>
      </p:sp>
    </p:spTree>
    <p:extLst>
      <p:ext uri="{BB962C8B-B14F-4D97-AF65-F5344CB8AC3E}">
        <p14:creationId xmlns:p14="http://schemas.microsoft.com/office/powerpoint/2010/main" val="329349892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fld id="{B35D006A-684C-4B1E-9ECC-BB164B621D34}" type="datetimeFigureOut">
              <a:rPr lang="fr-FR" smtClean="0"/>
              <a:pPr>
                <a:defRPr/>
              </a:pPr>
              <a:t>17/01/2017</a:t>
            </a:fld>
            <a:endParaRPr lang="fr-FR"/>
          </a:p>
        </p:txBody>
      </p:sp>
      <p:sp>
        <p:nvSpPr>
          <p:cNvPr id="10" name="Footer Placeholder 9"/>
          <p:cNvSpPr>
            <a:spLocks noGrp="1"/>
          </p:cNvSpPr>
          <p:nvPr>
            <p:ph type="ftr" sz="quarter" idx="11"/>
          </p:nvPr>
        </p:nvSpPr>
        <p:spPr/>
        <p:txBody>
          <a:bodyPr/>
          <a:lstStyle/>
          <a:p>
            <a:pPr>
              <a:defRPr/>
            </a:pPr>
            <a:endParaRPr lang="fr-FR"/>
          </a:p>
        </p:txBody>
      </p:sp>
      <p:sp>
        <p:nvSpPr>
          <p:cNvPr id="11" name="Slide Number Placeholder 10"/>
          <p:cNvSpPr>
            <a:spLocks noGrp="1"/>
          </p:cNvSpPr>
          <p:nvPr>
            <p:ph type="sldNum" sz="quarter" idx="12"/>
          </p:nvPr>
        </p:nvSpPr>
        <p:spPr/>
        <p:txBody>
          <a:bodyPr/>
          <a:lstStyle/>
          <a:p>
            <a:pPr>
              <a:defRPr/>
            </a:pPr>
            <a:fld id="{66B5CBD5-501F-4B46-99A8-1D10554A8AD1}" type="slidenum">
              <a:rPr lang="fr-FR" altLang="en-US" smtClean="0"/>
              <a:pPr>
                <a:defRPr/>
              </a:pPr>
              <a:t>‹#›</a:t>
            </a:fld>
            <a:endParaRPr lang="fr-FR" altLang="en-US"/>
          </a:p>
        </p:txBody>
      </p:sp>
    </p:spTree>
    <p:extLst>
      <p:ext uri="{BB962C8B-B14F-4D97-AF65-F5344CB8AC3E}">
        <p14:creationId xmlns:p14="http://schemas.microsoft.com/office/powerpoint/2010/main" val="24414833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28031E99-C850-42F6-9606-59AE2434B6F3}" type="datetimeFigureOut">
              <a:rPr lang="fr-FR"/>
              <a:pPr>
                <a:defRPr/>
              </a:pPr>
              <a:t>17/01/2017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2B7B5AA-03CD-4BDA-A3B6-C97312ADD212}" type="slidenum">
              <a:rPr lang="fr-FR" altLang="en-US"/>
              <a:pPr>
                <a:defRPr/>
              </a:pPr>
              <a:t>‹#›</a:t>
            </a:fld>
            <a:endParaRPr lang="fr-FR" altLang="en-US"/>
          </a:p>
        </p:txBody>
      </p:sp>
    </p:spTree>
    <p:extLst>
      <p:ext uri="{BB962C8B-B14F-4D97-AF65-F5344CB8AC3E}">
        <p14:creationId xmlns:p14="http://schemas.microsoft.com/office/powerpoint/2010/main" val="4203370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fld id="{B35D006A-684C-4B1E-9ECC-BB164B621D34}" type="datetimeFigureOut">
              <a:rPr lang="fr-FR" smtClean="0"/>
              <a:pPr>
                <a:defRPr/>
              </a:pPr>
              <a:t>17/01/2017</a:t>
            </a:fld>
            <a:endParaRPr lang="fr-FR"/>
          </a:p>
        </p:txBody>
      </p:sp>
      <p:sp>
        <p:nvSpPr>
          <p:cNvPr id="10" name="Slide Number Placeholder 9"/>
          <p:cNvSpPr>
            <a:spLocks noGrp="1"/>
          </p:cNvSpPr>
          <p:nvPr>
            <p:ph type="sldNum" sz="quarter" idx="12"/>
          </p:nvPr>
        </p:nvSpPr>
        <p:spPr/>
        <p:txBody>
          <a:bodyPr/>
          <a:lstStyle/>
          <a:p>
            <a:pPr>
              <a:defRPr/>
            </a:pPr>
            <a:fld id="{66B5CBD5-501F-4B46-99A8-1D10554A8AD1}" type="slidenum">
              <a:rPr lang="fr-FR" altLang="en-US" smtClean="0"/>
              <a:pPr>
                <a:defRPr/>
              </a:pPr>
              <a:t>‹#›</a:t>
            </a:fld>
            <a:endParaRPr lang="fr-FR" altLang="en-US"/>
          </a:p>
        </p:txBody>
      </p:sp>
    </p:spTree>
    <p:extLst>
      <p:ext uri="{BB962C8B-B14F-4D97-AF65-F5344CB8AC3E}">
        <p14:creationId xmlns:p14="http://schemas.microsoft.com/office/powerpoint/2010/main" val="3056467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35D006A-684C-4B1E-9ECC-BB164B621D34}" type="datetimeFigureOut">
              <a:rPr lang="fr-FR" smtClean="0"/>
              <a:pPr>
                <a:defRPr/>
              </a:pPr>
              <a:t>17/01/2017</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66B5CBD5-501F-4B46-99A8-1D10554A8AD1}" type="slidenum">
              <a:rPr lang="fr-FR" altLang="en-US" smtClean="0"/>
              <a:pPr>
                <a:defRPr/>
              </a:pPr>
              <a:t>‹#›</a:t>
            </a:fld>
            <a:endParaRPr lang="fr-FR" altLang="en-US"/>
          </a:p>
        </p:txBody>
      </p:sp>
    </p:spTree>
    <p:extLst>
      <p:ext uri="{BB962C8B-B14F-4D97-AF65-F5344CB8AC3E}">
        <p14:creationId xmlns:p14="http://schemas.microsoft.com/office/powerpoint/2010/main" val="40984730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35D006A-684C-4B1E-9ECC-BB164B621D34}" type="datetimeFigureOut">
              <a:rPr lang="fr-FR" smtClean="0"/>
              <a:pPr>
                <a:defRPr/>
              </a:pPr>
              <a:t>17/01/2017</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66B5CBD5-501F-4B46-99A8-1D10554A8AD1}" type="slidenum">
              <a:rPr lang="fr-FR" altLang="en-US" smtClean="0"/>
              <a:pPr>
                <a:defRPr/>
              </a:pPr>
              <a:t>‹#›</a:t>
            </a:fld>
            <a:endParaRPr lang="fr-FR" altLang="en-US"/>
          </a:p>
        </p:txBody>
      </p:sp>
    </p:spTree>
    <p:extLst>
      <p:ext uri="{BB962C8B-B14F-4D97-AF65-F5344CB8AC3E}">
        <p14:creationId xmlns:p14="http://schemas.microsoft.com/office/powerpoint/2010/main" val="420711109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9" name="Titre 1"/>
          <p:cNvSpPr>
            <a:spLocks noGrp="1"/>
          </p:cNvSpPr>
          <p:nvPr>
            <p:ph type="ctrTitle"/>
          </p:nvPr>
        </p:nvSpPr>
        <p:spPr>
          <a:xfrm>
            <a:off x="3475028" y="3840533"/>
            <a:ext cx="5450680" cy="1470025"/>
          </a:xfrm>
        </p:spPr>
        <p:txBody>
          <a:bodyPr/>
          <a:lstStyle>
            <a:lvl1pPr>
              <a:defRPr>
                <a:solidFill>
                  <a:schemeClr val="bg1"/>
                </a:solidFill>
              </a:defRPr>
            </a:lvl1pPr>
          </a:lstStyle>
          <a:p>
            <a:r>
              <a:rPr lang="fr-CA" dirty="0"/>
              <a:t>Cliquez et modifiez le titre</a:t>
            </a:r>
            <a:endParaRPr lang="fr-FR" dirty="0"/>
          </a:p>
        </p:txBody>
      </p:sp>
      <p:sp>
        <p:nvSpPr>
          <p:cNvPr id="10" name="Sous-titre 2"/>
          <p:cNvSpPr>
            <a:spLocks noGrp="1"/>
          </p:cNvSpPr>
          <p:nvPr>
            <p:ph type="subTitle" idx="1"/>
          </p:nvPr>
        </p:nvSpPr>
        <p:spPr>
          <a:xfrm>
            <a:off x="3475028" y="5467042"/>
            <a:ext cx="5450680" cy="1019335"/>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Tree>
    <p:extLst>
      <p:ext uri="{BB962C8B-B14F-4D97-AF65-F5344CB8AC3E}">
        <p14:creationId xmlns:p14="http://schemas.microsoft.com/office/powerpoint/2010/main" val="13452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403129E0-8127-4F01-B220-FED3A0E40620}" type="datetimeFigureOut">
              <a:rPr lang="fr-FR"/>
              <a:pPr>
                <a:defRPr/>
              </a:pPr>
              <a:t>17/01/2017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ABDCF57-8AFF-4CFE-90D4-0D20919E3A6D}" type="slidenum">
              <a:rPr lang="fr-FR" altLang="en-US"/>
              <a:pPr>
                <a:defRPr/>
              </a:pPr>
              <a:t>‹#›</a:t>
            </a:fld>
            <a:endParaRPr lang="fr-FR" altLang="en-US"/>
          </a:p>
        </p:txBody>
      </p:sp>
    </p:spTree>
    <p:extLst>
      <p:ext uri="{BB962C8B-B14F-4D97-AF65-F5344CB8AC3E}">
        <p14:creationId xmlns:p14="http://schemas.microsoft.com/office/powerpoint/2010/main" val="141874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9CDD2F79-91D6-4BC2-96E8-285E651E8BA8}" type="datetimeFigureOut">
              <a:rPr lang="fr-FR"/>
              <a:pPr>
                <a:defRPr/>
              </a:pPr>
              <a:t>17/01/2017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7F541D4-0ACC-4BD3-A082-BF1FA14C3687}" type="slidenum">
              <a:rPr lang="fr-FR" altLang="en-US"/>
              <a:pPr>
                <a:defRPr/>
              </a:pPr>
              <a:t>‹#›</a:t>
            </a:fld>
            <a:endParaRPr lang="fr-FR" altLang="en-US"/>
          </a:p>
        </p:txBody>
      </p:sp>
    </p:spTree>
    <p:extLst>
      <p:ext uri="{BB962C8B-B14F-4D97-AF65-F5344CB8AC3E}">
        <p14:creationId xmlns:p14="http://schemas.microsoft.com/office/powerpoint/2010/main" val="59319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6769E90-B231-4579-A4E6-38CA63EA5AE7}" type="datetimeFigureOut">
              <a:rPr lang="fr-FR"/>
              <a:pPr>
                <a:defRPr/>
              </a:pPr>
              <a:t>17/01/2017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4746AB05-8373-4749-BBC3-6FF8D1981DE8}" type="slidenum">
              <a:rPr lang="fr-FR" altLang="en-US"/>
              <a:pPr>
                <a:defRPr/>
              </a:pPr>
              <a:t>‹#›</a:t>
            </a:fld>
            <a:endParaRPr lang="fr-FR" altLang="en-US"/>
          </a:p>
        </p:txBody>
      </p:sp>
    </p:spTree>
    <p:extLst>
      <p:ext uri="{BB962C8B-B14F-4D97-AF65-F5344CB8AC3E}">
        <p14:creationId xmlns:p14="http://schemas.microsoft.com/office/powerpoint/2010/main" val="44618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8E45F21-8C19-4BF3-9D39-72C0CE27C368}" type="datetimeFigureOut">
              <a:rPr lang="fr-FR"/>
              <a:pPr>
                <a:defRPr/>
              </a:pPr>
              <a:t>17/01/2017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01BC73E-7E73-4288-BC01-F38AE367242D}" type="slidenum">
              <a:rPr lang="fr-FR" altLang="en-US"/>
              <a:pPr>
                <a:defRPr/>
              </a:pPr>
              <a:t>‹#›</a:t>
            </a:fld>
            <a:endParaRPr lang="fr-FR" altLang="en-US"/>
          </a:p>
        </p:txBody>
      </p:sp>
    </p:spTree>
    <p:extLst>
      <p:ext uri="{BB962C8B-B14F-4D97-AF65-F5344CB8AC3E}">
        <p14:creationId xmlns:p14="http://schemas.microsoft.com/office/powerpoint/2010/main" val="152820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677404A-133E-4589-84A4-D29ECFF99754}" type="datetimeFigureOut">
              <a:rPr lang="fr-FR"/>
              <a:pPr>
                <a:defRPr/>
              </a:pPr>
              <a:t>17/01/2017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2157F77-96E1-4805-B15C-61AFE966CC59}" type="slidenum">
              <a:rPr lang="fr-FR" altLang="en-US"/>
              <a:pPr>
                <a:defRPr/>
              </a:pPr>
              <a:t>‹#›</a:t>
            </a:fld>
            <a:endParaRPr lang="fr-FR" altLang="en-US"/>
          </a:p>
        </p:txBody>
      </p:sp>
    </p:spTree>
    <p:extLst>
      <p:ext uri="{BB962C8B-B14F-4D97-AF65-F5344CB8AC3E}">
        <p14:creationId xmlns:p14="http://schemas.microsoft.com/office/powerpoint/2010/main" val="288002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7.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microsoft.com/office/2007/relationships/hdphoto" Target="../media/hdphoto1.wdp"/><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en-US"/>
              <a:t>Cliquez et modifiez le titre</a:t>
            </a:r>
            <a:endParaRPr lang="fr-FR" altLang="en-US"/>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en-US"/>
              <a:t>Cliquez pour modifier les styles du texte du masque</a:t>
            </a:r>
          </a:p>
          <a:p>
            <a:pPr lvl="1"/>
            <a:r>
              <a:rPr lang="fr-CA" altLang="en-US"/>
              <a:t>Deuxième niveau</a:t>
            </a:r>
          </a:p>
          <a:p>
            <a:pPr lvl="2"/>
            <a:r>
              <a:rPr lang="fr-CA" altLang="en-US"/>
              <a:t>Troisième niveau</a:t>
            </a:r>
          </a:p>
          <a:p>
            <a:pPr lvl="3"/>
            <a:r>
              <a:rPr lang="fr-CA" altLang="en-US"/>
              <a:t>Quatrième niveau</a:t>
            </a:r>
          </a:p>
          <a:p>
            <a:pPr lvl="4"/>
            <a:r>
              <a:rPr lang="fr-CA" altLang="en-US"/>
              <a:t>Cinquième niveau</a:t>
            </a:r>
            <a:endParaRPr lang="fr-FR" alt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D16A157-ED33-44F7-8E63-7587B5A388C8}" type="datetimeFigureOut">
              <a:rPr lang="fr-FR"/>
              <a:pPr>
                <a:defRPr/>
              </a:pPr>
              <a:t>17/01/2017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03130255-088E-405B-B9E2-F9F7AC95CA66}" type="slidenum">
              <a:rPr lang="fr-FR" altLang="en-US"/>
              <a:pPr>
                <a:defRPr/>
              </a:pPr>
              <a:t>‹#›</a:t>
            </a:fld>
            <a:endParaRPr lang="fr-FR" altLang="en-US"/>
          </a:p>
        </p:txBody>
      </p:sp>
    </p:spTree>
  </p:cSld>
  <p:clrMap bg1="lt1" tx1="dk1" bg2="lt2" tx2="dk2" accent1="accent1" accent2="accent2" accent3="accent3" accent4="accent4" accent5="accent5" accent6="accent6" hlink="hlink" folHlink="folHlink"/>
  <p:sldLayoutIdLst>
    <p:sldLayoutId id="2147483753"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54" r:id="rId12"/>
  </p:sldLayoutIdLst>
  <p:txStyles>
    <p:titleStyle>
      <a:lvl1pPr algn="l" defTabSz="457200" rtl="0" eaLnBrk="0" fontAlgn="base" hangingPunct="0">
        <a:spcBef>
          <a:spcPct val="0"/>
        </a:spcBef>
        <a:spcAft>
          <a:spcPct val="0"/>
        </a:spcAft>
        <a:defRPr sz="3800" b="1" kern="1200">
          <a:solidFill>
            <a:srgbClr val="87171A"/>
          </a:solidFill>
          <a:latin typeface="+mj-lt"/>
          <a:ea typeface="+mj-ea"/>
          <a:cs typeface="+mj-cs"/>
        </a:defRPr>
      </a:lvl1pPr>
      <a:lvl2pPr algn="l" defTabSz="457200" rtl="0" eaLnBrk="0" fontAlgn="base" hangingPunct="0">
        <a:spcBef>
          <a:spcPct val="0"/>
        </a:spcBef>
        <a:spcAft>
          <a:spcPct val="0"/>
        </a:spcAft>
        <a:defRPr sz="3800" b="1">
          <a:solidFill>
            <a:srgbClr val="87171A"/>
          </a:solidFill>
          <a:latin typeface="Calibri" panose="020F0502020204030204" pitchFamily="34" charset="0"/>
        </a:defRPr>
      </a:lvl2pPr>
      <a:lvl3pPr algn="l" defTabSz="457200" rtl="0" eaLnBrk="0" fontAlgn="base" hangingPunct="0">
        <a:spcBef>
          <a:spcPct val="0"/>
        </a:spcBef>
        <a:spcAft>
          <a:spcPct val="0"/>
        </a:spcAft>
        <a:defRPr sz="3800" b="1">
          <a:solidFill>
            <a:srgbClr val="87171A"/>
          </a:solidFill>
          <a:latin typeface="Calibri" panose="020F0502020204030204" pitchFamily="34" charset="0"/>
        </a:defRPr>
      </a:lvl3pPr>
      <a:lvl4pPr algn="l" defTabSz="457200" rtl="0" eaLnBrk="0" fontAlgn="base" hangingPunct="0">
        <a:spcBef>
          <a:spcPct val="0"/>
        </a:spcBef>
        <a:spcAft>
          <a:spcPct val="0"/>
        </a:spcAft>
        <a:defRPr sz="3800" b="1">
          <a:solidFill>
            <a:srgbClr val="87171A"/>
          </a:solidFill>
          <a:latin typeface="Calibri" panose="020F0502020204030204" pitchFamily="34" charset="0"/>
        </a:defRPr>
      </a:lvl4pPr>
      <a:lvl5pPr algn="l" defTabSz="457200" rtl="0" eaLnBrk="0" fontAlgn="base" hangingPunct="0">
        <a:spcBef>
          <a:spcPct val="0"/>
        </a:spcBef>
        <a:spcAft>
          <a:spcPct val="0"/>
        </a:spcAft>
        <a:defRPr sz="3800" b="1">
          <a:solidFill>
            <a:srgbClr val="87171A"/>
          </a:solidFill>
          <a:latin typeface="Calibri" panose="020F0502020204030204" pitchFamily="34" charset="0"/>
        </a:defRPr>
      </a:lvl5pPr>
      <a:lvl6pPr marL="457200" algn="l" defTabSz="457200" rtl="0" fontAlgn="base">
        <a:spcBef>
          <a:spcPct val="0"/>
        </a:spcBef>
        <a:spcAft>
          <a:spcPct val="0"/>
        </a:spcAft>
        <a:defRPr sz="3800" b="1">
          <a:solidFill>
            <a:srgbClr val="87171A"/>
          </a:solidFill>
          <a:latin typeface="Calibri" panose="020F0502020204030204" pitchFamily="34" charset="0"/>
        </a:defRPr>
      </a:lvl6pPr>
      <a:lvl7pPr marL="914400" algn="l" defTabSz="457200" rtl="0" fontAlgn="base">
        <a:spcBef>
          <a:spcPct val="0"/>
        </a:spcBef>
        <a:spcAft>
          <a:spcPct val="0"/>
        </a:spcAft>
        <a:defRPr sz="3800" b="1">
          <a:solidFill>
            <a:srgbClr val="87171A"/>
          </a:solidFill>
          <a:latin typeface="Calibri" panose="020F0502020204030204" pitchFamily="34" charset="0"/>
        </a:defRPr>
      </a:lvl7pPr>
      <a:lvl8pPr marL="1371600" algn="l" defTabSz="457200" rtl="0" fontAlgn="base">
        <a:spcBef>
          <a:spcPct val="0"/>
        </a:spcBef>
        <a:spcAft>
          <a:spcPct val="0"/>
        </a:spcAft>
        <a:defRPr sz="3800" b="1">
          <a:solidFill>
            <a:srgbClr val="87171A"/>
          </a:solidFill>
          <a:latin typeface="Calibri" panose="020F0502020204030204" pitchFamily="34" charset="0"/>
        </a:defRPr>
      </a:lvl8pPr>
      <a:lvl9pPr marL="1828800" algn="l" defTabSz="457200" rtl="0" fontAlgn="base">
        <a:spcBef>
          <a:spcPct val="0"/>
        </a:spcBef>
        <a:spcAft>
          <a:spcPct val="0"/>
        </a:spcAft>
        <a:defRPr sz="3800" b="1">
          <a:solidFill>
            <a:srgbClr val="87171A"/>
          </a:solidFill>
          <a:latin typeface="Calibri" panose="020F0502020204030204" pitchFamily="34" charset="0"/>
        </a:defRPr>
      </a:lvl9pPr>
    </p:titleStyle>
    <p:bodyStyle>
      <a:lvl1pPr marL="342900" indent="-342900" algn="l" defTabSz="457200" rtl="0" eaLnBrk="0" fontAlgn="base" hangingPunct="0">
        <a:spcBef>
          <a:spcPct val="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0"/>
        </a:spcBef>
        <a:spcAft>
          <a:spcPct val="0"/>
        </a:spcAft>
        <a:buFont typeface="Arial" panose="020B0604020202020204" pitchFamily="34" charset="0"/>
        <a:buChar char="–"/>
        <a:defRPr sz="2600" kern="1200">
          <a:solidFill>
            <a:schemeClr val="tx1"/>
          </a:solidFill>
          <a:latin typeface="+mn-lt"/>
          <a:ea typeface="+mn-ea"/>
          <a:cs typeface="+mn-cs"/>
        </a:defRPr>
      </a:lvl2pPr>
      <a:lvl3pPr marL="1143000" indent="-228600" algn="l" defTabSz="457200"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en-US"/>
              <a:t>Cliquez et modifiez le titre</a:t>
            </a:r>
            <a:endParaRPr lang="fr-FR" altLang="en-US"/>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en-US"/>
              <a:t>Cliquez pour modifier les styles du texte du masque</a:t>
            </a:r>
          </a:p>
          <a:p>
            <a:pPr lvl="1"/>
            <a:r>
              <a:rPr lang="fr-CA" altLang="en-US"/>
              <a:t>Deuxième niveau</a:t>
            </a:r>
          </a:p>
          <a:p>
            <a:pPr lvl="2"/>
            <a:r>
              <a:rPr lang="fr-CA" altLang="en-US"/>
              <a:t>Troisième niveau</a:t>
            </a:r>
          </a:p>
          <a:p>
            <a:pPr lvl="3"/>
            <a:r>
              <a:rPr lang="fr-CA" altLang="en-US"/>
              <a:t>Quatrième niveau</a:t>
            </a:r>
          </a:p>
          <a:p>
            <a:pPr lvl="4"/>
            <a:r>
              <a:rPr lang="fr-CA" altLang="en-US"/>
              <a:t>Cinquième niveau</a:t>
            </a:r>
            <a:endParaRPr lang="fr-FR" alt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35D006A-684C-4B1E-9ECC-BB164B621D34}" type="datetimeFigureOut">
              <a:rPr lang="fr-FR"/>
              <a:pPr>
                <a:defRPr/>
              </a:pPr>
              <a:t>17/01/2017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6B5CBD5-501F-4B46-99A8-1D10554A8AD1}" type="slidenum">
              <a:rPr lang="fr-FR" altLang="en-US"/>
              <a:pPr>
                <a:defRPr/>
              </a:pPr>
              <a:t>‹#›</a:t>
            </a:fld>
            <a:endParaRPr lang="fr-FR" altLang="en-US"/>
          </a:p>
        </p:txBody>
      </p:sp>
    </p:spTree>
  </p:cSld>
  <p:clrMap bg1="lt1" tx1="dk1" bg2="lt2" tx2="dk2" accent1="accent1" accent2="accent2" accent3="accent3" accent4="accent4" accent5="accent5" accent6="accent6" hlink="hlink" folHlink="folHlink"/>
  <p:sldLayoutIdLst>
    <p:sldLayoutId id="2147483755"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856" r:id="rId12"/>
  </p:sldLayoutIdLst>
  <p:txStyles>
    <p:titleStyle>
      <a:lvl1pPr algn="l" defTabSz="457200" rtl="0" eaLnBrk="0" fontAlgn="base" hangingPunct="0">
        <a:spcBef>
          <a:spcPct val="0"/>
        </a:spcBef>
        <a:spcAft>
          <a:spcPct val="0"/>
        </a:spcAft>
        <a:defRPr sz="3800" b="1" kern="1200">
          <a:solidFill>
            <a:srgbClr val="00314A"/>
          </a:solidFill>
          <a:latin typeface="+mj-lt"/>
          <a:ea typeface="+mj-ea"/>
          <a:cs typeface="+mj-cs"/>
        </a:defRPr>
      </a:lvl1pPr>
      <a:lvl2pPr algn="l" defTabSz="457200" rtl="0" eaLnBrk="0" fontAlgn="base" hangingPunct="0">
        <a:spcBef>
          <a:spcPct val="0"/>
        </a:spcBef>
        <a:spcAft>
          <a:spcPct val="0"/>
        </a:spcAft>
        <a:defRPr sz="3800" b="1">
          <a:solidFill>
            <a:srgbClr val="00314A"/>
          </a:solidFill>
          <a:latin typeface="Calibri" panose="020F0502020204030204" pitchFamily="34" charset="0"/>
        </a:defRPr>
      </a:lvl2pPr>
      <a:lvl3pPr algn="l" defTabSz="457200" rtl="0" eaLnBrk="0" fontAlgn="base" hangingPunct="0">
        <a:spcBef>
          <a:spcPct val="0"/>
        </a:spcBef>
        <a:spcAft>
          <a:spcPct val="0"/>
        </a:spcAft>
        <a:defRPr sz="3800" b="1">
          <a:solidFill>
            <a:srgbClr val="00314A"/>
          </a:solidFill>
          <a:latin typeface="Calibri" panose="020F0502020204030204" pitchFamily="34" charset="0"/>
        </a:defRPr>
      </a:lvl3pPr>
      <a:lvl4pPr algn="l" defTabSz="457200" rtl="0" eaLnBrk="0" fontAlgn="base" hangingPunct="0">
        <a:spcBef>
          <a:spcPct val="0"/>
        </a:spcBef>
        <a:spcAft>
          <a:spcPct val="0"/>
        </a:spcAft>
        <a:defRPr sz="3800" b="1">
          <a:solidFill>
            <a:srgbClr val="00314A"/>
          </a:solidFill>
          <a:latin typeface="Calibri" panose="020F0502020204030204" pitchFamily="34" charset="0"/>
        </a:defRPr>
      </a:lvl4pPr>
      <a:lvl5pPr algn="l" defTabSz="457200" rtl="0" eaLnBrk="0" fontAlgn="base" hangingPunct="0">
        <a:spcBef>
          <a:spcPct val="0"/>
        </a:spcBef>
        <a:spcAft>
          <a:spcPct val="0"/>
        </a:spcAft>
        <a:defRPr sz="3800" b="1">
          <a:solidFill>
            <a:srgbClr val="00314A"/>
          </a:solidFill>
          <a:latin typeface="Calibri" panose="020F0502020204030204" pitchFamily="34" charset="0"/>
        </a:defRPr>
      </a:lvl5pPr>
      <a:lvl6pPr marL="457200" algn="l" defTabSz="457200" rtl="0" fontAlgn="base">
        <a:spcBef>
          <a:spcPct val="0"/>
        </a:spcBef>
        <a:spcAft>
          <a:spcPct val="0"/>
        </a:spcAft>
        <a:defRPr sz="3800" b="1">
          <a:solidFill>
            <a:srgbClr val="00314A"/>
          </a:solidFill>
          <a:latin typeface="Calibri" panose="020F0502020204030204" pitchFamily="34" charset="0"/>
        </a:defRPr>
      </a:lvl6pPr>
      <a:lvl7pPr marL="914400" algn="l" defTabSz="457200" rtl="0" fontAlgn="base">
        <a:spcBef>
          <a:spcPct val="0"/>
        </a:spcBef>
        <a:spcAft>
          <a:spcPct val="0"/>
        </a:spcAft>
        <a:defRPr sz="3800" b="1">
          <a:solidFill>
            <a:srgbClr val="00314A"/>
          </a:solidFill>
          <a:latin typeface="Calibri" panose="020F0502020204030204" pitchFamily="34" charset="0"/>
        </a:defRPr>
      </a:lvl7pPr>
      <a:lvl8pPr marL="1371600" algn="l" defTabSz="457200" rtl="0" fontAlgn="base">
        <a:spcBef>
          <a:spcPct val="0"/>
        </a:spcBef>
        <a:spcAft>
          <a:spcPct val="0"/>
        </a:spcAft>
        <a:defRPr sz="3800" b="1">
          <a:solidFill>
            <a:srgbClr val="00314A"/>
          </a:solidFill>
          <a:latin typeface="Calibri" panose="020F0502020204030204" pitchFamily="34" charset="0"/>
        </a:defRPr>
      </a:lvl8pPr>
      <a:lvl9pPr marL="1828800" algn="l" defTabSz="457200" rtl="0" fontAlgn="base">
        <a:spcBef>
          <a:spcPct val="0"/>
        </a:spcBef>
        <a:spcAft>
          <a:spcPct val="0"/>
        </a:spcAft>
        <a:defRPr sz="3800" b="1">
          <a:solidFill>
            <a:srgbClr val="00314A"/>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Clr>
          <a:srgbClr val="002060"/>
        </a:buClr>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0"/>
        </a:spcBef>
        <a:spcAft>
          <a:spcPct val="0"/>
        </a:spcAft>
        <a:buClr>
          <a:srgbClr val="002060"/>
        </a:buClr>
        <a:buFont typeface="Arial" panose="020B0604020202020204" pitchFamily="34" charset="0"/>
        <a:buChar char="–"/>
        <a:defRPr sz="2600" kern="1200">
          <a:solidFill>
            <a:schemeClr val="tx1"/>
          </a:solidFill>
          <a:latin typeface="+mn-lt"/>
          <a:ea typeface="+mn-ea"/>
          <a:cs typeface="+mn-cs"/>
        </a:defRPr>
      </a:lvl2pPr>
      <a:lvl3pPr marL="1143000" indent="-228600" algn="l" defTabSz="457200" rtl="0" eaLnBrk="0" fontAlgn="base" hangingPunct="0">
        <a:spcBef>
          <a:spcPct val="0"/>
        </a:spcBef>
        <a:spcAft>
          <a:spcPct val="0"/>
        </a:spcAft>
        <a:buClr>
          <a:srgbClr val="00206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0"/>
        </a:spcBef>
        <a:spcAft>
          <a:spcPct val="0"/>
        </a:spcAft>
        <a:buClr>
          <a:srgbClr val="00206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0"/>
        </a:spcBef>
        <a:spcAft>
          <a:spcPct val="0"/>
        </a:spcAft>
        <a:buClr>
          <a:srgbClr val="00206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en-US"/>
              <a:t>Cliquez et modifiez le titre</a:t>
            </a:r>
            <a:endParaRPr lang="fr-FR" altLang="en-US"/>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en-US"/>
              <a:t>Cliquez pour modifier les styles du texte du masque</a:t>
            </a:r>
          </a:p>
          <a:p>
            <a:pPr lvl="1"/>
            <a:r>
              <a:rPr lang="fr-CA" altLang="en-US"/>
              <a:t>Deuxième niveau</a:t>
            </a:r>
          </a:p>
          <a:p>
            <a:pPr lvl="2"/>
            <a:r>
              <a:rPr lang="fr-CA" altLang="en-US"/>
              <a:t>Troisième niveau</a:t>
            </a:r>
          </a:p>
          <a:p>
            <a:pPr lvl="3"/>
            <a:r>
              <a:rPr lang="fr-CA" altLang="en-US"/>
              <a:t>Quatrième niveau</a:t>
            </a:r>
          </a:p>
          <a:p>
            <a:pPr lvl="4"/>
            <a:r>
              <a:rPr lang="fr-CA" altLang="en-US"/>
              <a:t>Cinquième niveau</a:t>
            </a:r>
            <a:endParaRPr lang="fr-FR" alt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EA7BF253-86EC-4B4E-B1E2-B29507070A0B}" type="datetimeFigureOut">
              <a:rPr lang="fr-FR"/>
              <a:pPr>
                <a:defRPr/>
              </a:pPr>
              <a:t>17/01/2017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21E6A440-6CCE-46BF-8FF1-4B9A5182128E}" type="slidenum">
              <a:rPr lang="fr-FR" altLang="en-US"/>
              <a:pPr>
                <a:defRPr/>
              </a:pPr>
              <a:t>‹#›</a:t>
            </a:fld>
            <a:endParaRPr lang="fr-FR" alt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52" r:id="rId5"/>
    <p:sldLayoutId id="2147483760" r:id="rId6"/>
    <p:sldLayoutId id="2147483895" r:id="rId7"/>
  </p:sldLayoutIdLst>
  <p:txStyles>
    <p:titleStyle>
      <a:lvl1pPr algn="l" defTabSz="457200" rtl="0" eaLnBrk="0" fontAlgn="base" hangingPunct="0">
        <a:spcBef>
          <a:spcPct val="0"/>
        </a:spcBef>
        <a:spcAft>
          <a:spcPct val="0"/>
        </a:spcAft>
        <a:defRPr sz="4400" b="1" kern="1200">
          <a:solidFill>
            <a:srgbClr val="00314A"/>
          </a:solidFill>
          <a:latin typeface="+mj-lt"/>
          <a:ea typeface="+mj-ea"/>
          <a:cs typeface="+mj-cs"/>
        </a:defRPr>
      </a:lvl1pPr>
      <a:lvl2pPr algn="l" defTabSz="457200" rtl="0" eaLnBrk="0" fontAlgn="base" hangingPunct="0">
        <a:spcBef>
          <a:spcPct val="0"/>
        </a:spcBef>
        <a:spcAft>
          <a:spcPct val="0"/>
        </a:spcAft>
        <a:defRPr sz="4400" b="1">
          <a:solidFill>
            <a:srgbClr val="00314A"/>
          </a:solidFill>
          <a:latin typeface="Calibri" panose="020F0502020204030204" pitchFamily="34" charset="0"/>
        </a:defRPr>
      </a:lvl2pPr>
      <a:lvl3pPr algn="l" defTabSz="457200" rtl="0" eaLnBrk="0" fontAlgn="base" hangingPunct="0">
        <a:spcBef>
          <a:spcPct val="0"/>
        </a:spcBef>
        <a:spcAft>
          <a:spcPct val="0"/>
        </a:spcAft>
        <a:defRPr sz="4400" b="1">
          <a:solidFill>
            <a:srgbClr val="00314A"/>
          </a:solidFill>
          <a:latin typeface="Calibri" panose="020F0502020204030204" pitchFamily="34" charset="0"/>
        </a:defRPr>
      </a:lvl3pPr>
      <a:lvl4pPr algn="l" defTabSz="457200" rtl="0" eaLnBrk="0" fontAlgn="base" hangingPunct="0">
        <a:spcBef>
          <a:spcPct val="0"/>
        </a:spcBef>
        <a:spcAft>
          <a:spcPct val="0"/>
        </a:spcAft>
        <a:defRPr sz="4400" b="1">
          <a:solidFill>
            <a:srgbClr val="00314A"/>
          </a:solidFill>
          <a:latin typeface="Calibri" panose="020F0502020204030204" pitchFamily="34" charset="0"/>
        </a:defRPr>
      </a:lvl4pPr>
      <a:lvl5pPr algn="l" defTabSz="457200" rtl="0" eaLnBrk="0" fontAlgn="base" hangingPunct="0">
        <a:spcBef>
          <a:spcPct val="0"/>
        </a:spcBef>
        <a:spcAft>
          <a:spcPct val="0"/>
        </a:spcAft>
        <a:defRPr sz="4400" b="1">
          <a:solidFill>
            <a:srgbClr val="00314A"/>
          </a:solidFill>
          <a:latin typeface="Calibri" panose="020F0502020204030204" pitchFamily="34" charset="0"/>
        </a:defRPr>
      </a:lvl5pPr>
      <a:lvl6pPr marL="457200" algn="l" defTabSz="457200" rtl="0" fontAlgn="base">
        <a:spcBef>
          <a:spcPct val="0"/>
        </a:spcBef>
        <a:spcAft>
          <a:spcPct val="0"/>
        </a:spcAft>
        <a:defRPr sz="4400" b="1">
          <a:solidFill>
            <a:srgbClr val="00314A"/>
          </a:solidFill>
          <a:latin typeface="Calibri" panose="020F0502020204030204" pitchFamily="34" charset="0"/>
        </a:defRPr>
      </a:lvl6pPr>
      <a:lvl7pPr marL="914400" algn="l" defTabSz="457200" rtl="0" fontAlgn="base">
        <a:spcBef>
          <a:spcPct val="0"/>
        </a:spcBef>
        <a:spcAft>
          <a:spcPct val="0"/>
        </a:spcAft>
        <a:defRPr sz="4400" b="1">
          <a:solidFill>
            <a:srgbClr val="00314A"/>
          </a:solidFill>
          <a:latin typeface="Calibri" panose="020F0502020204030204" pitchFamily="34" charset="0"/>
        </a:defRPr>
      </a:lvl7pPr>
      <a:lvl8pPr marL="1371600" algn="l" defTabSz="457200" rtl="0" fontAlgn="base">
        <a:spcBef>
          <a:spcPct val="0"/>
        </a:spcBef>
        <a:spcAft>
          <a:spcPct val="0"/>
        </a:spcAft>
        <a:defRPr sz="4400" b="1">
          <a:solidFill>
            <a:srgbClr val="00314A"/>
          </a:solidFill>
          <a:latin typeface="Calibri" panose="020F0502020204030204" pitchFamily="34" charset="0"/>
        </a:defRPr>
      </a:lvl8pPr>
      <a:lvl9pPr marL="1828800" algn="l" defTabSz="457200" rtl="0" fontAlgn="base">
        <a:spcBef>
          <a:spcPct val="0"/>
        </a:spcBef>
        <a:spcAft>
          <a:spcPct val="0"/>
        </a:spcAft>
        <a:defRPr sz="4400" b="1">
          <a:solidFill>
            <a:srgbClr val="00314A"/>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fld id="{4D16A157-ED33-44F7-8E63-7587B5A388C8}" type="datetimeFigureOut">
              <a:rPr lang="fr-FR" smtClean="0"/>
              <a:pPr>
                <a:defRPr/>
              </a:pPr>
              <a:t>17/01/2017</a:t>
            </a:fld>
            <a:endParaRPr lang="fr-F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fr-F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03130255-088E-405B-B9E2-F9F7AC95CA66}" type="slidenum">
              <a:rPr lang="fr-FR" altLang="en-US" smtClean="0"/>
              <a:pPr>
                <a:defRPr/>
              </a:pPr>
              <a:t>‹#›</a:t>
            </a:fld>
            <a:endParaRPr lang="fr-FR" altLang="en-US"/>
          </a:p>
        </p:txBody>
      </p:sp>
    </p:spTree>
    <p:extLst>
      <p:ext uri="{BB962C8B-B14F-4D97-AF65-F5344CB8AC3E}">
        <p14:creationId xmlns:p14="http://schemas.microsoft.com/office/powerpoint/2010/main" val="2119031270"/>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 id="2147484255" r:id="rId12"/>
  </p:sldLayoutIdLst>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pETfVyZnPxg&amp;feature=youtu.be" TargetMode="External"/><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hyperlink" Target="http://www2.gov.bc.ca/assets/gov/health/practitioner-pro/bc-guidelines/ra_guideline_summary.pdf"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hyperlink" Target="http://www.rheumatology.org/Portals/0/Files/ACR%202015%20RA%20Guideline.pdf"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21.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2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19.jpeg"/><Relationship Id="rId5" Type="http://schemas.openxmlformats.org/officeDocument/2006/relationships/tags" Target="../tags/tag8.xml"/><Relationship Id="rId10" Type="http://schemas.openxmlformats.org/officeDocument/2006/relationships/notesSlide" Target="../notesSlides/notesSlide17.xml"/><Relationship Id="rId4" Type="http://schemas.openxmlformats.org/officeDocument/2006/relationships/tags" Target="../tags/tag7.xml"/><Relationship Id="rId9"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hyperlink" Target="http://www.uspharmacist.com/content/c/30672/" TargetMode="External"/><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7.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oleObject" Target="../embeddings/oleObject1.bin"/><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3.xml"/><Relationship Id="rId7"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notesSlide" Target="../notesSlides/notesSlide4.xml"/><Relationship Id="rId4"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5038" y="3840163"/>
            <a:ext cx="5668962" cy="1470025"/>
          </a:xfrm>
        </p:spPr>
        <p:txBody>
          <a:bodyPr rtlCol="0">
            <a:normAutofit/>
          </a:bodyPr>
          <a:lstStyle/>
          <a:p>
            <a:pPr eaLnBrk="1" fontAlgn="auto" hangingPunct="1">
              <a:spcAft>
                <a:spcPts val="0"/>
              </a:spcAft>
              <a:defRPr/>
            </a:pPr>
            <a:r>
              <a:rPr lang="en-CA" dirty="0">
                <a:solidFill>
                  <a:schemeClr val="tx1"/>
                </a:solidFill>
              </a:rPr>
              <a:t>Managing inflammatory arthritis</a:t>
            </a:r>
            <a:endParaRPr lang="en-US" dirty="0">
              <a:solidFill>
                <a:schemeClr val="tx1"/>
              </a:solidFill>
            </a:endParaRPr>
          </a:p>
        </p:txBody>
      </p:sp>
      <p:sp>
        <p:nvSpPr>
          <p:cNvPr id="14339" name="Subtitle 3"/>
          <p:cNvSpPr>
            <a:spLocks noGrp="1"/>
          </p:cNvSpPr>
          <p:nvPr>
            <p:ph type="subTitle" idx="1"/>
          </p:nvPr>
        </p:nvSpPr>
        <p:spPr/>
        <p:txBody>
          <a:bodyPr/>
          <a:lstStyle/>
          <a:p>
            <a:pPr eaLnBrk="1" hangingPunct="1"/>
            <a:r>
              <a:rPr lang="en-CA" altLang="en-US" dirty="0">
                <a:solidFill>
                  <a:schemeClr val="tx1"/>
                </a:solidFill>
              </a:rPr>
              <a:t>Dr. Wes Fidler</a:t>
            </a:r>
          </a:p>
          <a:p>
            <a:pPr eaLnBrk="1" hangingPunct="1"/>
            <a:r>
              <a:rPr lang="en-CA" altLang="en-US" dirty="0">
                <a:solidFill>
                  <a:schemeClr val="tx1"/>
                </a:solidFill>
              </a:rPr>
              <a:t>January 20,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33567" y="170734"/>
            <a:ext cx="7772400" cy="1609344"/>
          </a:xfrm>
        </p:spPr>
        <p:txBody>
          <a:bodyPr/>
          <a:lstStyle/>
          <a:p>
            <a:pPr eaLnBrk="1" hangingPunct="1"/>
            <a:r>
              <a:rPr lang="en-CA" altLang="en-US" dirty="0"/>
              <a:t>Joint Distribution: RA vs OA </a:t>
            </a:r>
          </a:p>
        </p:txBody>
      </p:sp>
      <p:pic>
        <p:nvPicPr>
          <p:cNvPr id="4198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1821" y="1536415"/>
            <a:ext cx="7055892" cy="529191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27381"/>
            <a:ext cx="8229600" cy="1609344"/>
          </a:xfrm>
        </p:spPr>
        <p:txBody>
          <a:bodyPr>
            <a:normAutofit/>
          </a:bodyPr>
          <a:lstStyle/>
          <a:p>
            <a:pPr eaLnBrk="1" hangingPunct="1"/>
            <a:r>
              <a:rPr lang="en-CA" altLang="en-US" dirty="0"/>
              <a:t>ACR/EULAR classification criteria (2010)</a:t>
            </a:r>
          </a:p>
        </p:txBody>
      </p:sp>
      <p:sp>
        <p:nvSpPr>
          <p:cNvPr id="44036" name="Content Placeholder 3"/>
          <p:cNvSpPr>
            <a:spLocks noGrp="1"/>
          </p:cNvSpPr>
          <p:nvPr>
            <p:ph idx="1"/>
          </p:nvPr>
        </p:nvSpPr>
        <p:spPr>
          <a:xfrm>
            <a:off x="457200" y="1911350"/>
            <a:ext cx="8229600" cy="4525963"/>
          </a:xfrm>
        </p:spPr>
        <p:txBody>
          <a:bodyPr/>
          <a:lstStyle/>
          <a:p>
            <a:pPr marL="0" indent="0" eaLnBrk="1" hangingPunct="1">
              <a:spcBef>
                <a:spcPct val="0"/>
              </a:spcBef>
              <a:buFont typeface="Arial" panose="020B0604020202020204" pitchFamily="34" charset="0"/>
              <a:buNone/>
            </a:pPr>
            <a:endParaRPr lang="en-CA" altLang="en-US"/>
          </a:p>
        </p:txBody>
      </p:sp>
      <p:sp>
        <p:nvSpPr>
          <p:cNvPr id="44035" name="TextBox 2"/>
          <p:cNvSpPr txBox="1">
            <a:spLocks noChangeArrowheads="1"/>
          </p:cNvSpPr>
          <p:nvPr/>
        </p:nvSpPr>
        <p:spPr bwMode="auto">
          <a:xfrm>
            <a:off x="457200" y="1266825"/>
            <a:ext cx="809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2800" b="1" dirty="0"/>
              <a:t>Complex tool used for classification and research</a:t>
            </a:r>
          </a:p>
        </p:txBody>
      </p:sp>
      <p:pic>
        <p:nvPicPr>
          <p:cNvPr id="440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1911350"/>
            <a:ext cx="81518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4"/>
          <p:cNvSpPr txBox="1">
            <a:spLocks noChangeArrowheads="1"/>
          </p:cNvSpPr>
          <p:nvPr/>
        </p:nvSpPr>
        <p:spPr bwMode="auto">
          <a:xfrm>
            <a:off x="0" y="6611938"/>
            <a:ext cx="68151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a:t>Adapted from: Vonkeman HE, van de Laar MAFJ. Curr Opin Rheumatol. 2013;25(3):354-359.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386763" cy="1143000"/>
          </a:xfrm>
        </p:spPr>
        <p:txBody>
          <a:bodyPr>
            <a:normAutofit/>
          </a:bodyPr>
          <a:lstStyle/>
          <a:p>
            <a:pPr eaLnBrk="1" hangingPunct="1"/>
            <a:r>
              <a:rPr lang="en-US" altLang="en-US">
                <a:solidFill>
                  <a:srgbClr val="00314A"/>
                </a:solidFill>
              </a:rPr>
              <a:t>Epidemiology of Rheumatoid Arthritis</a:t>
            </a:r>
          </a:p>
        </p:txBody>
      </p:sp>
      <p:sp>
        <p:nvSpPr>
          <p:cNvPr id="31747" name="Rectangle 3"/>
          <p:cNvSpPr>
            <a:spLocks noGrp="1" noChangeArrowheads="1"/>
          </p:cNvSpPr>
          <p:nvPr>
            <p:ph idx="1"/>
          </p:nvPr>
        </p:nvSpPr>
        <p:spPr>
          <a:xfrm>
            <a:off x="457200" y="1368425"/>
            <a:ext cx="8229600" cy="4525963"/>
          </a:xfrm>
        </p:spPr>
        <p:txBody>
          <a:bodyPr rtlCol="0">
            <a:normAutofit fontScale="55000" lnSpcReduction="20000"/>
          </a:bodyPr>
          <a:lstStyle/>
          <a:p>
            <a:pPr eaLnBrk="1" fontAlgn="auto" hangingPunct="1">
              <a:lnSpc>
                <a:spcPct val="120000"/>
              </a:lnSpc>
              <a:spcAft>
                <a:spcPts val="0"/>
              </a:spcAft>
              <a:buFont typeface="Arial"/>
              <a:buChar char="•"/>
              <a:defRPr/>
            </a:pPr>
            <a:r>
              <a:rPr lang="en-US" sz="5800" dirty="0"/>
              <a:t>RA affects 1% of the population</a:t>
            </a:r>
            <a:r>
              <a:rPr lang="en-US" sz="5800" baseline="30000" dirty="0"/>
              <a:t>1</a:t>
            </a:r>
            <a:endParaRPr lang="en-US" sz="3800" dirty="0"/>
          </a:p>
          <a:p>
            <a:pPr eaLnBrk="1" fontAlgn="auto" hangingPunct="1">
              <a:lnSpc>
                <a:spcPct val="120000"/>
              </a:lnSpc>
              <a:spcAft>
                <a:spcPts val="0"/>
              </a:spcAft>
              <a:buFont typeface="Arial"/>
              <a:buChar char="•"/>
              <a:defRPr/>
            </a:pPr>
            <a:r>
              <a:rPr lang="en-US" sz="5800" dirty="0"/>
              <a:t>Peak onset during working years</a:t>
            </a:r>
            <a:r>
              <a:rPr lang="en-US" sz="5800" baseline="30000" dirty="0"/>
              <a:t>2</a:t>
            </a:r>
            <a:endParaRPr lang="en-US" sz="3800" dirty="0"/>
          </a:p>
          <a:p>
            <a:pPr eaLnBrk="1" fontAlgn="auto" hangingPunct="1">
              <a:lnSpc>
                <a:spcPct val="120000"/>
              </a:lnSpc>
              <a:spcAft>
                <a:spcPts val="0"/>
              </a:spcAft>
              <a:buFont typeface="Arial"/>
              <a:buChar char="•"/>
              <a:defRPr/>
            </a:pPr>
            <a:r>
              <a:rPr lang="en-US" sz="5100" dirty="0"/>
              <a:t>Overall, more women affected</a:t>
            </a:r>
            <a:r>
              <a:rPr lang="en-US" sz="5100" baseline="30000" dirty="0"/>
              <a:t>3,4</a:t>
            </a:r>
          </a:p>
          <a:p>
            <a:pPr lvl="1" eaLnBrk="1" fontAlgn="auto" hangingPunct="1">
              <a:lnSpc>
                <a:spcPct val="120000"/>
              </a:lnSpc>
              <a:spcAft>
                <a:spcPts val="0"/>
              </a:spcAft>
              <a:buFont typeface="Arial"/>
              <a:buChar char="–"/>
              <a:defRPr/>
            </a:pPr>
            <a:r>
              <a:rPr lang="en-US" sz="3600" dirty="0"/>
              <a:t>Women 2:1 over men in earlier age groups</a:t>
            </a:r>
          </a:p>
          <a:p>
            <a:pPr lvl="1" eaLnBrk="1" fontAlgn="auto" hangingPunct="1">
              <a:lnSpc>
                <a:spcPct val="120000"/>
              </a:lnSpc>
              <a:spcAft>
                <a:spcPts val="0"/>
              </a:spcAft>
              <a:buFont typeface="Arial"/>
              <a:buChar char="–"/>
              <a:defRPr/>
            </a:pPr>
            <a:r>
              <a:rPr lang="en-CA" sz="3600" dirty="0"/>
              <a:t>This ratio decreases to 1.5:1 for females in RA onset after the age of 60</a:t>
            </a:r>
            <a:r>
              <a:rPr lang="en-CA" sz="3600" baseline="30000" dirty="0"/>
              <a:t>6</a:t>
            </a:r>
            <a:endParaRPr lang="en-US" sz="3600" dirty="0"/>
          </a:p>
          <a:p>
            <a:pPr eaLnBrk="1" fontAlgn="auto" hangingPunct="1">
              <a:lnSpc>
                <a:spcPct val="120000"/>
              </a:lnSpc>
              <a:spcAft>
                <a:spcPts val="0"/>
              </a:spcAft>
              <a:buFont typeface="Arial"/>
              <a:buChar char="•"/>
              <a:defRPr/>
            </a:pPr>
            <a:r>
              <a:rPr lang="en-US" sz="5800" dirty="0"/>
              <a:t>Numerous causes</a:t>
            </a:r>
            <a:r>
              <a:rPr lang="en-US" sz="5800" baseline="30000" dirty="0"/>
              <a:t>5</a:t>
            </a:r>
          </a:p>
          <a:p>
            <a:pPr lvl="1" eaLnBrk="1" fontAlgn="auto" hangingPunct="1">
              <a:lnSpc>
                <a:spcPct val="120000"/>
              </a:lnSpc>
              <a:spcAft>
                <a:spcPts val="0"/>
              </a:spcAft>
              <a:buFont typeface="Arial"/>
              <a:buChar char="–"/>
              <a:defRPr/>
            </a:pPr>
            <a:r>
              <a:rPr lang="en-US" sz="3600" dirty="0"/>
              <a:t>Genetics (HLA-DR4), environmental factors (smoking)</a:t>
            </a:r>
            <a:endParaRPr lang="en-US" dirty="0"/>
          </a:p>
          <a:p>
            <a:pPr eaLnBrk="1" fontAlgn="auto" hangingPunct="1">
              <a:lnSpc>
                <a:spcPct val="120000"/>
              </a:lnSpc>
              <a:spcAft>
                <a:spcPts val="0"/>
              </a:spcAft>
              <a:buFont typeface="Arial"/>
              <a:buChar char="•"/>
              <a:defRPr/>
            </a:pPr>
            <a:r>
              <a:rPr lang="en-US" sz="5800" dirty="0"/>
              <a:t>No known cure</a:t>
            </a:r>
            <a:r>
              <a:rPr lang="en-US" sz="5800" baseline="30000" dirty="0"/>
              <a:t>2</a:t>
            </a:r>
            <a:endParaRPr lang="en-US" sz="5800" dirty="0"/>
          </a:p>
        </p:txBody>
      </p:sp>
      <p:sp>
        <p:nvSpPr>
          <p:cNvPr id="66564" name="TextBox 5"/>
          <p:cNvSpPr txBox="1">
            <a:spLocks noChangeArrowheads="1"/>
          </p:cNvSpPr>
          <p:nvPr/>
        </p:nvSpPr>
        <p:spPr bwMode="auto">
          <a:xfrm>
            <a:off x="0" y="5995988"/>
            <a:ext cx="36099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t>RA: rheumatoid arthritis</a:t>
            </a:r>
          </a:p>
          <a:p>
            <a:pPr eaLnBrk="1" hangingPunct="1">
              <a:spcBef>
                <a:spcPct val="0"/>
              </a:spcBef>
              <a:buFontTx/>
              <a:buNone/>
            </a:pPr>
            <a:r>
              <a:rPr lang="en-US" altLang="en-US" sz="1000"/>
              <a:t>Adapted from:</a:t>
            </a:r>
          </a:p>
          <a:p>
            <a:pPr eaLnBrk="1" hangingPunct="1">
              <a:spcBef>
                <a:spcPct val="0"/>
              </a:spcBef>
              <a:buFontTx/>
              <a:buNone/>
            </a:pPr>
            <a:r>
              <a:rPr lang="en-US" altLang="en-US" sz="1000"/>
              <a:t>1. Averns H CRAJ 2013.</a:t>
            </a:r>
          </a:p>
          <a:p>
            <a:pPr eaLnBrk="1" hangingPunct="1">
              <a:spcBef>
                <a:spcPct val="0"/>
              </a:spcBef>
              <a:buFontTx/>
              <a:buNone/>
            </a:pPr>
            <a:r>
              <a:rPr lang="en-US" altLang="en-US" sz="1000"/>
              <a:t>2. http://arthritis.ca/understand-arthritis/arthritis-facts-figures.</a:t>
            </a:r>
          </a:p>
          <a:p>
            <a:pPr eaLnBrk="1" hangingPunct="1">
              <a:spcBef>
                <a:spcPct val="0"/>
              </a:spcBef>
              <a:buFontTx/>
              <a:buNone/>
            </a:pPr>
            <a:r>
              <a:rPr lang="en-US" altLang="en-US" sz="1000"/>
              <a:t>3. Guillemin </a:t>
            </a:r>
            <a:r>
              <a:rPr lang="en-US" altLang="en-US" sz="1000" i="1"/>
              <a:t>et al. </a:t>
            </a:r>
            <a:r>
              <a:rPr lang="en-US" altLang="en-US" sz="1000"/>
              <a:t>Ann Rheum Dis 2005;64:1427-30.</a:t>
            </a:r>
          </a:p>
        </p:txBody>
      </p:sp>
      <p:sp>
        <p:nvSpPr>
          <p:cNvPr id="66565" name="TextBox 1"/>
          <p:cNvSpPr txBox="1">
            <a:spLocks noChangeArrowheads="1"/>
          </p:cNvSpPr>
          <p:nvPr/>
        </p:nvSpPr>
        <p:spPr bwMode="auto">
          <a:xfrm>
            <a:off x="3954463" y="6332538"/>
            <a:ext cx="44751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t>4. http://www.pdrhealth.com/diseases/rheumatoid-arthritis </a:t>
            </a:r>
          </a:p>
          <a:p>
            <a:pPr eaLnBrk="1" hangingPunct="1">
              <a:spcBef>
                <a:spcPct val="0"/>
              </a:spcBef>
              <a:buFontTx/>
              <a:buNone/>
            </a:pPr>
            <a:r>
              <a:rPr lang="en-US" altLang="en-US" sz="1000"/>
              <a:t>5. Guillemin </a:t>
            </a:r>
            <a:r>
              <a:rPr lang="en-US" altLang="en-US" sz="1000" i="1"/>
              <a:t>et al. </a:t>
            </a:r>
            <a:r>
              <a:rPr lang="en-CA" altLang="en-US" sz="1000"/>
              <a:t>Ann Rheum Dis. 2005.</a:t>
            </a:r>
          </a:p>
          <a:p>
            <a:pPr eaLnBrk="1" hangingPunct="1">
              <a:spcBef>
                <a:spcPct val="0"/>
              </a:spcBef>
              <a:buFontTx/>
              <a:buNone/>
            </a:pPr>
            <a:r>
              <a:rPr lang="en-CA" altLang="en-US" sz="1000"/>
              <a:t>6. Turkcapar N, Demir O, Atli T, </a:t>
            </a:r>
            <a:r>
              <a:rPr lang="en-CA" altLang="en-US" sz="1000" i="1"/>
              <a:t>et al. </a:t>
            </a:r>
            <a:r>
              <a:rPr lang="en-CA" altLang="en-US" sz="1000"/>
              <a:t>Arch Gerontol Geriatrics 2006;42:225-31.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Particular issues for northwestern </a:t>
            </a:r>
            <a:r>
              <a:rPr lang="en-US" dirty="0" err="1"/>
              <a:t>ontario</a:t>
            </a:r>
            <a:endParaRPr lang="en-US" dirty="0"/>
          </a:p>
        </p:txBody>
      </p:sp>
      <p:sp>
        <p:nvSpPr>
          <p:cNvPr id="3" name="Content Placeholder 2"/>
          <p:cNvSpPr>
            <a:spLocks noGrp="1"/>
          </p:cNvSpPr>
          <p:nvPr>
            <p:ph idx="1"/>
          </p:nvPr>
        </p:nvSpPr>
        <p:spPr/>
        <p:txBody>
          <a:bodyPr/>
          <a:lstStyle/>
          <a:p>
            <a:r>
              <a:rPr lang="en-US" sz="3200" dirty="0"/>
              <a:t>Limited Rheumatology resources</a:t>
            </a:r>
          </a:p>
          <a:p>
            <a:pPr lvl="1"/>
            <a:r>
              <a:rPr lang="en-US" sz="2400" dirty="0"/>
              <a:t>1 Rheumatologist</a:t>
            </a:r>
          </a:p>
          <a:p>
            <a:pPr lvl="1"/>
            <a:endParaRPr lang="en-US" dirty="0"/>
          </a:p>
          <a:p>
            <a:r>
              <a:rPr lang="en-US" sz="3200" dirty="0"/>
              <a:t>High demand</a:t>
            </a:r>
          </a:p>
          <a:p>
            <a:pPr lvl="1"/>
            <a:r>
              <a:rPr lang="en-US" sz="2400" dirty="0"/>
              <a:t>High proportion of Indigenous persons - growing</a:t>
            </a:r>
          </a:p>
          <a:p>
            <a:pPr lvl="1"/>
            <a:endParaRPr lang="en-US" dirty="0"/>
          </a:p>
          <a:p>
            <a:r>
              <a:rPr lang="en-US" sz="3200" dirty="0"/>
              <a:t>Result</a:t>
            </a:r>
          </a:p>
          <a:p>
            <a:pPr lvl="1"/>
            <a:r>
              <a:rPr lang="en-US" sz="2400" dirty="0"/>
              <a:t>Lengthy average wait for consultation</a:t>
            </a:r>
          </a:p>
          <a:p>
            <a:pPr lvl="2"/>
            <a:r>
              <a:rPr lang="en-US" sz="2000" dirty="0"/>
              <a:t>Priority 1 (includes new onset RA) currently SIX MONTHS</a:t>
            </a:r>
          </a:p>
        </p:txBody>
      </p:sp>
    </p:spTree>
    <p:extLst>
      <p:ext uri="{BB962C8B-B14F-4D97-AF65-F5344CB8AC3E}">
        <p14:creationId xmlns:p14="http://schemas.microsoft.com/office/powerpoint/2010/main" val="260854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rgbClr val="00314A"/>
                </a:solidFill>
              </a:rPr>
              <a:t>Prevalence of RA in North American   Indigenous Populations highest in the world</a:t>
            </a:r>
            <a:endParaRPr lang="en-CA" dirty="0">
              <a:solidFill>
                <a:srgbClr val="00314A"/>
              </a:solidFill>
              <a:ea typeface="+mn-ea"/>
              <a:cs typeface="+mn-cs"/>
            </a:endParaRPr>
          </a:p>
        </p:txBody>
      </p:sp>
      <p:sp>
        <p:nvSpPr>
          <p:cNvPr id="3" name="Content Placeholder 2"/>
          <p:cNvSpPr>
            <a:spLocks noGrp="1"/>
          </p:cNvSpPr>
          <p:nvPr>
            <p:ph idx="1"/>
          </p:nvPr>
        </p:nvSpPr>
        <p:spPr/>
        <p:txBody>
          <a:bodyPr rtlCol="0">
            <a:noAutofit/>
          </a:bodyPr>
          <a:lstStyle/>
          <a:p>
            <a:pPr marL="0" indent="0" eaLnBrk="1" fontAlgn="auto" hangingPunct="1">
              <a:spcAft>
                <a:spcPts val="0"/>
              </a:spcAft>
              <a:buFont typeface="Arial"/>
              <a:buNone/>
              <a:defRPr/>
            </a:pPr>
            <a:r>
              <a:rPr lang="en-US" sz="2800" dirty="0"/>
              <a:t>North American Indigenous have among the highest prevalence rates of RA in the world</a:t>
            </a:r>
            <a:r>
              <a:rPr lang="en-US" sz="2800" baseline="30000" dirty="0"/>
              <a:t>1</a:t>
            </a:r>
            <a:r>
              <a:rPr lang="en-US" sz="2800" dirty="0"/>
              <a:t>:</a:t>
            </a:r>
          </a:p>
          <a:p>
            <a:pPr eaLnBrk="1" fontAlgn="auto" hangingPunct="1">
              <a:spcAft>
                <a:spcPts val="0"/>
              </a:spcAft>
              <a:buFont typeface="Arial"/>
              <a:buChar char="•"/>
              <a:defRPr/>
            </a:pPr>
            <a:r>
              <a:rPr lang="en-US" sz="2600" dirty="0"/>
              <a:t>North American Caucasians: 0.5-1.6</a:t>
            </a:r>
            <a:r>
              <a:rPr lang="en-US" sz="2600" baseline="30000" dirty="0"/>
              <a:t>2</a:t>
            </a:r>
          </a:p>
          <a:p>
            <a:pPr eaLnBrk="1" fontAlgn="auto" hangingPunct="1">
              <a:spcAft>
                <a:spcPts val="0"/>
              </a:spcAft>
              <a:buFont typeface="Arial"/>
              <a:buChar char="•"/>
              <a:defRPr/>
            </a:pPr>
            <a:r>
              <a:rPr lang="en-US" sz="2600" dirty="0"/>
              <a:t>North American Aboriginals: 2 to 5%</a:t>
            </a:r>
            <a:r>
              <a:rPr lang="en-US" sz="2600" baseline="30000" dirty="0"/>
              <a:t>3</a:t>
            </a:r>
          </a:p>
          <a:p>
            <a:pPr eaLnBrk="1" fontAlgn="auto" hangingPunct="1">
              <a:spcAft>
                <a:spcPts val="0"/>
              </a:spcAft>
              <a:buFont typeface="Arial"/>
              <a:buChar char="•"/>
              <a:defRPr/>
            </a:pPr>
            <a:endParaRPr lang="en-CA" sz="2600" dirty="0"/>
          </a:p>
        </p:txBody>
      </p:sp>
      <p:sp>
        <p:nvSpPr>
          <p:cNvPr id="70660" name="Rectangle 7"/>
          <p:cNvSpPr>
            <a:spLocks noChangeArrowheads="1"/>
          </p:cNvSpPr>
          <p:nvPr/>
        </p:nvSpPr>
        <p:spPr bwMode="auto">
          <a:xfrm>
            <a:off x="0" y="4843764"/>
            <a:ext cx="90297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t>RA: rheumatoid arthritis </a:t>
            </a:r>
          </a:p>
          <a:p>
            <a:pPr eaLnBrk="1" hangingPunct="1">
              <a:spcBef>
                <a:spcPct val="0"/>
              </a:spcBef>
              <a:buFontTx/>
              <a:buNone/>
            </a:pPr>
            <a:r>
              <a:rPr lang="en-CA" altLang="en-US" sz="1400" dirty="0"/>
              <a:t>Adapted from: 1. </a:t>
            </a:r>
            <a:r>
              <a:rPr lang="en-CA" altLang="en-US" sz="1400" dirty="0" err="1"/>
              <a:t>Peschken</a:t>
            </a:r>
            <a:r>
              <a:rPr lang="en-CA" altLang="en-US" sz="1400" dirty="0"/>
              <a:t> CA, Esdaile JM. Rheumatic diseases in North America’s indigenous peoples. </a:t>
            </a:r>
            <a:r>
              <a:rPr lang="en-CA" altLang="en-US" sz="1400" i="1" dirty="0" err="1"/>
              <a:t>Semin</a:t>
            </a:r>
            <a:r>
              <a:rPr lang="en-CA" altLang="en-US" sz="1400" i="1" dirty="0"/>
              <a:t> Arthritis Rheum </a:t>
            </a:r>
            <a:r>
              <a:rPr lang="en-CA" altLang="en-US" sz="1400" dirty="0"/>
              <a:t>1999;28:368-91.</a:t>
            </a:r>
          </a:p>
          <a:p>
            <a:pPr eaLnBrk="1" hangingPunct="1">
              <a:spcBef>
                <a:spcPct val="0"/>
              </a:spcBef>
              <a:buFontTx/>
              <a:buNone/>
            </a:pPr>
            <a:r>
              <a:rPr lang="en-US" altLang="en-US" sz="1400" dirty="0"/>
              <a:t>2. </a:t>
            </a:r>
            <a:r>
              <a:rPr lang="en-US" altLang="en-US" sz="1400" dirty="0" err="1"/>
              <a:t>Kvien</a:t>
            </a:r>
            <a:r>
              <a:rPr lang="en-US" altLang="en-US" sz="1400" dirty="0"/>
              <a:t> TA . </a:t>
            </a:r>
            <a:r>
              <a:rPr lang="en-CA" altLang="en-US" sz="1400" dirty="0"/>
              <a:t>Epidemiology and Burden of Illness of Rheumatoid Arthritis. </a:t>
            </a:r>
            <a:r>
              <a:rPr lang="fr-FR" altLang="en-US" sz="1400" i="1" dirty="0" err="1"/>
              <a:t>Pharmacoeconomics</a:t>
            </a:r>
            <a:r>
              <a:rPr lang="fr-FR" altLang="en-US" sz="1400" dirty="0"/>
              <a:t> 2004; 22 Suppl. 1: 1-12. </a:t>
            </a:r>
            <a:r>
              <a:rPr lang="en-US" altLang="en-US" sz="1400" dirty="0"/>
              <a:t>3. </a:t>
            </a:r>
            <a:r>
              <a:rPr lang="en-US" altLang="en-US" sz="1400" dirty="0" err="1"/>
              <a:t>Peschken</a:t>
            </a:r>
            <a:r>
              <a:rPr lang="en-US" altLang="en-US" sz="1400" dirty="0"/>
              <a:t>. Rheumatoid Arthritis in a North American Native population: Longitudinal </a:t>
            </a:r>
            <a:r>
              <a:rPr lang="en-US" altLang="en-US" sz="1400" dirty="0" err="1"/>
              <a:t>Followup</a:t>
            </a:r>
            <a:r>
              <a:rPr lang="en-US" altLang="en-US" sz="1400" dirty="0"/>
              <a:t> and comparison with White population. </a:t>
            </a:r>
            <a:r>
              <a:rPr lang="en-US" altLang="en-US" sz="1400" i="1" dirty="0"/>
              <a:t>J Rheum </a:t>
            </a:r>
            <a:r>
              <a:rPr lang="en-US" altLang="en-US" sz="1400" dirty="0"/>
              <a:t>2010 DOI 10.3899/jrheum.091452.4. </a:t>
            </a:r>
            <a:endParaRPr lang="en-CA" alt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CA" dirty="0">
                <a:solidFill>
                  <a:schemeClr val="tx1"/>
                </a:solidFill>
              </a:rPr>
              <a:t>Thunder Bay and Northwestern Ontario</a:t>
            </a:r>
            <a:br>
              <a:rPr lang="en-CA" dirty="0">
                <a:solidFill>
                  <a:schemeClr val="tx1"/>
                </a:solidFill>
              </a:rPr>
            </a:br>
            <a:r>
              <a:rPr lang="en-CA" dirty="0">
                <a:solidFill>
                  <a:schemeClr val="tx1"/>
                </a:solidFill>
              </a:rPr>
              <a:t>Indigenous Population (Stats Canada)</a:t>
            </a:r>
          </a:p>
        </p:txBody>
      </p:sp>
      <p:sp>
        <p:nvSpPr>
          <p:cNvPr id="72707" name="Content Placeholder 2"/>
          <p:cNvSpPr>
            <a:spLocks noGrp="1"/>
          </p:cNvSpPr>
          <p:nvPr>
            <p:ph idx="1"/>
          </p:nvPr>
        </p:nvSpPr>
        <p:spPr/>
        <p:txBody>
          <a:bodyPr/>
          <a:lstStyle/>
          <a:p>
            <a:pPr eaLnBrk="1" hangingPunct="1">
              <a:spcBef>
                <a:spcPct val="0"/>
              </a:spcBef>
            </a:pPr>
            <a:endParaRPr lang="en-CA" altLang="en-US" dirty="0"/>
          </a:p>
          <a:p>
            <a:pPr eaLnBrk="1" hangingPunct="1">
              <a:spcBef>
                <a:spcPct val="0"/>
              </a:spcBef>
            </a:pPr>
            <a:r>
              <a:rPr lang="en-CA" altLang="en-US" sz="3200" dirty="0"/>
              <a:t>Thunder Bay</a:t>
            </a:r>
          </a:p>
          <a:p>
            <a:pPr lvl="1" eaLnBrk="1" hangingPunct="1">
              <a:spcBef>
                <a:spcPct val="0"/>
              </a:spcBef>
            </a:pPr>
            <a:r>
              <a:rPr lang="en-CA" altLang="en-US" sz="2400" dirty="0"/>
              <a:t>2001: 8,200 of 109,020 (7.5%)</a:t>
            </a:r>
          </a:p>
          <a:p>
            <a:pPr lvl="1" eaLnBrk="1" hangingPunct="1">
              <a:spcBef>
                <a:spcPct val="0"/>
              </a:spcBef>
            </a:pPr>
            <a:r>
              <a:rPr lang="en-CA" altLang="en-US" sz="2400" dirty="0"/>
              <a:t>2006: 10,055 of 109,160 (9.2% of total vs 3.8% in Canada, 2.0% in Ontario)</a:t>
            </a:r>
          </a:p>
          <a:p>
            <a:pPr lvl="1" eaLnBrk="1" hangingPunct="1">
              <a:spcBef>
                <a:spcPct val="0"/>
              </a:spcBef>
            </a:pPr>
            <a:r>
              <a:rPr lang="en-CA" altLang="en-US" sz="2400" dirty="0"/>
              <a:t>2011: 11,690 of 108,359 (10.8% vs 4.3% in Canada)</a:t>
            </a:r>
          </a:p>
          <a:p>
            <a:pPr lvl="1" eaLnBrk="1" hangingPunct="1">
              <a:spcBef>
                <a:spcPct val="0"/>
              </a:spcBef>
            </a:pPr>
            <a:endParaRPr lang="en-CA" altLang="en-US" sz="2400" dirty="0"/>
          </a:p>
          <a:p>
            <a:pPr eaLnBrk="1" hangingPunct="1">
              <a:spcBef>
                <a:spcPct val="0"/>
              </a:spcBef>
            </a:pPr>
            <a:r>
              <a:rPr lang="en-CA" altLang="en-US" sz="3200" dirty="0"/>
              <a:t>Indigenous people make up about 20% of Northwestern Ontario’s population</a:t>
            </a:r>
          </a:p>
          <a:p>
            <a:pPr eaLnBrk="1" hangingPunct="1">
              <a:spcBef>
                <a:spcPct val="0"/>
              </a:spcBef>
            </a:pPr>
            <a:endParaRPr lang="en-CA"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Grp="1"/>
          </p:cNvSpPr>
          <p:nvPr>
            <p:ph type="title"/>
          </p:nvPr>
        </p:nvSpPr>
        <p:spPr/>
        <p:txBody>
          <a:bodyPr/>
          <a:lstStyle/>
          <a:p>
            <a:pPr eaLnBrk="1" hangingPunct="1"/>
            <a:r>
              <a:rPr lang="en-CA" altLang="en-US">
                <a:solidFill>
                  <a:srgbClr val="00314A"/>
                </a:solidFill>
                <a:sym typeface="Webdings" panose="05030102010509060703" pitchFamily="18" charset="2"/>
              </a:rPr>
              <a:t> </a:t>
            </a:r>
            <a:r>
              <a:rPr lang="en-US" altLang="en-US">
                <a:solidFill>
                  <a:srgbClr val="00314A"/>
                </a:solidFill>
                <a:sym typeface="Helvetica" panose="020B0604020202020204" pitchFamily="34" charset="0"/>
              </a:rPr>
              <a:t>Early Rheumatoid Arthritis</a:t>
            </a:r>
            <a:endParaRPr lang="en-US" altLang="en-US">
              <a:solidFill>
                <a:srgbClr val="00314A"/>
              </a:solidFill>
            </a:endParaRPr>
          </a:p>
        </p:txBody>
      </p:sp>
      <p:pic>
        <p:nvPicPr>
          <p:cNvPr id="47107" name="Picture 9" descr="rheumatoid hand 2"/>
          <p:cNvPicPr>
            <a:picLocks noChangeAspect="1"/>
          </p:cNvPicPr>
          <p:nvPr/>
        </p:nvPicPr>
        <p:blipFill>
          <a:blip r:embed="rId3">
            <a:extLst>
              <a:ext uri="{28A0092B-C50C-407E-A947-70E740481C1C}">
                <a14:useLocalDpi xmlns:a14="http://schemas.microsoft.com/office/drawing/2010/main" val="0"/>
              </a:ext>
            </a:extLst>
          </a:blip>
          <a:srcRect l="1746" t="1089" r="1285" b="9361"/>
          <a:stretch>
            <a:fillRect/>
          </a:stretch>
        </p:blipFill>
        <p:spPr bwMode="auto">
          <a:xfrm>
            <a:off x="1474788" y="2090738"/>
            <a:ext cx="6465887" cy="3979862"/>
          </a:xfrm>
          <a:prstGeom prst="rect">
            <a:avLst/>
          </a:prstGeom>
          <a:noFill/>
          <a:ln w="9525">
            <a:solidFill>
              <a:srgbClr val="87171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p:cNvSpPr>
          <p:nvPr>
            <p:ph type="title"/>
          </p:nvPr>
        </p:nvSpPr>
        <p:spPr/>
        <p:txBody>
          <a:bodyPr>
            <a:normAutofit/>
          </a:bodyPr>
          <a:lstStyle/>
          <a:p>
            <a:pPr eaLnBrk="1" hangingPunct="1"/>
            <a:r>
              <a:rPr lang="en-US" altLang="en-US">
                <a:solidFill>
                  <a:srgbClr val="00314A"/>
                </a:solidFill>
                <a:sym typeface="Helvetica" panose="020B0604020202020204" pitchFamily="34" charset="0"/>
              </a:rPr>
              <a:t>Diagnosing Inflammatory Arthritis</a:t>
            </a:r>
            <a:endParaRPr lang="en-US" altLang="en-US">
              <a:solidFill>
                <a:srgbClr val="00314A"/>
              </a:solidFill>
            </a:endParaRPr>
          </a:p>
        </p:txBody>
      </p:sp>
      <p:sp>
        <p:nvSpPr>
          <p:cNvPr id="45059" name="Rectangle 9"/>
          <p:cNvSpPr>
            <a:spLocks noGrp="1"/>
          </p:cNvSpPr>
          <p:nvPr>
            <p:ph idx="1"/>
          </p:nvPr>
        </p:nvSpPr>
        <p:spPr/>
        <p:txBody>
          <a:bodyPr>
            <a:normAutofit lnSpcReduction="10000"/>
          </a:bodyPr>
          <a:lstStyle/>
          <a:p>
            <a:pPr eaLnBrk="1" hangingPunct="1">
              <a:spcBef>
                <a:spcPct val="0"/>
              </a:spcBef>
            </a:pPr>
            <a:r>
              <a:rPr lang="en-US" altLang="en-US" sz="3000" dirty="0">
                <a:sym typeface="Helvetica" panose="020B0604020202020204" pitchFamily="34" charset="0"/>
              </a:rPr>
              <a:t>History and physical exam extremely important in diagnosis </a:t>
            </a:r>
          </a:p>
          <a:p>
            <a:pPr lvl="1" eaLnBrk="1" hangingPunct="1">
              <a:spcBef>
                <a:spcPct val="0"/>
              </a:spcBef>
            </a:pPr>
            <a:r>
              <a:rPr lang="en-US" altLang="en-US" sz="2600" dirty="0">
                <a:sym typeface="Helvetica" panose="020B0604020202020204" pitchFamily="34" charset="0"/>
              </a:rPr>
              <a:t>AM stiffness, constitutional symptoms, inflammation of multiple small joints in typical symmetrical distribution</a:t>
            </a:r>
          </a:p>
          <a:p>
            <a:pPr lvl="1" eaLnBrk="1" hangingPunct="1">
              <a:spcBef>
                <a:spcPct val="0"/>
              </a:spcBef>
            </a:pPr>
            <a:r>
              <a:rPr lang="en-US" altLang="en-US" sz="2400" dirty="0">
                <a:sym typeface="Helvetica" panose="020B0604020202020204" pitchFamily="34" charset="0"/>
              </a:rPr>
              <a:t>Joint assessment can be done with confidence with some training</a:t>
            </a:r>
          </a:p>
          <a:p>
            <a:pPr lvl="1" eaLnBrk="1" hangingPunct="1">
              <a:spcBef>
                <a:spcPct val="0"/>
              </a:spcBef>
            </a:pPr>
            <a:r>
              <a:rPr lang="en-US" altLang="en-US" sz="2400" dirty="0">
                <a:sym typeface="Helvetica" panose="020B0604020202020204" pitchFamily="34" charset="0"/>
              </a:rPr>
              <a:t>Video Dr. </a:t>
            </a:r>
            <a:r>
              <a:rPr lang="en-US" altLang="en-US" sz="2400" dirty="0" err="1">
                <a:sym typeface="Helvetica" panose="020B0604020202020204" pitchFamily="34" charset="0"/>
              </a:rPr>
              <a:t>Lacaille</a:t>
            </a:r>
            <a:r>
              <a:rPr lang="en-US" altLang="en-US" sz="2400" dirty="0">
                <a:sym typeface="Helvetica" panose="020B0604020202020204" pitchFamily="34" charset="0"/>
              </a:rPr>
              <a:t> : how do to joint count (</a:t>
            </a:r>
            <a:r>
              <a:rPr lang="en-US" altLang="en-US" sz="2400" dirty="0">
                <a:sym typeface="Helvetica" panose="020B0604020202020204" pitchFamily="34" charset="0"/>
                <a:hlinkClick r:id="rId3"/>
              </a:rPr>
              <a:t>https://www.youtube.com/watch?v=pETfVyZnPxg&amp;feature=youtu.be</a:t>
            </a:r>
            <a:r>
              <a:rPr lang="en-US" altLang="en-US" sz="2400" dirty="0">
                <a:sym typeface="Helvetica" panose="020B0604020202020204" pitchFamily="34" charset="0"/>
              </a:rPr>
              <a:t>) </a:t>
            </a:r>
            <a:endParaRPr lang="en-US" altLang="en-US" dirty="0">
              <a:sym typeface="Helvetica" panose="020B0604020202020204" pitchFamily="34" charset="0"/>
            </a:endParaRPr>
          </a:p>
          <a:p>
            <a:pPr eaLnBrk="1" hangingPunct="1">
              <a:spcBef>
                <a:spcPct val="0"/>
              </a:spcBef>
            </a:pPr>
            <a:r>
              <a:rPr lang="en-US" altLang="en-US" sz="3000" dirty="0">
                <a:sym typeface="Helvetica" panose="020B0604020202020204" pitchFamily="34" charset="0"/>
              </a:rPr>
              <a:t>Labs may help in diagnosis, assessing disease severity, and predicting prognosis</a:t>
            </a:r>
            <a:endParaRPr lang="en-US" altLang="en-US" sz="3000" dirty="0"/>
          </a:p>
        </p:txBody>
      </p:sp>
      <p:sp>
        <p:nvSpPr>
          <p:cNvPr id="2" name="TextBox 1"/>
          <p:cNvSpPr txBox="1"/>
          <p:nvPr/>
        </p:nvSpPr>
        <p:spPr>
          <a:xfrm>
            <a:off x="982639" y="6172200"/>
            <a:ext cx="4299045" cy="461665"/>
          </a:xfrm>
          <a:prstGeom prst="rect">
            <a:avLst/>
          </a:prstGeom>
          <a:noFill/>
        </p:spPr>
        <p:txBody>
          <a:bodyPr wrap="square" rtlCol="0">
            <a:spAutoFit/>
          </a:bodyPr>
          <a:lstStyle/>
          <a:p>
            <a:r>
              <a:rPr lang="en-US" sz="2400" b="1" dirty="0"/>
              <a:t>WHAT LABS?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p:cNvSpPr>
            <a:spLocks noGrp="1"/>
          </p:cNvSpPr>
          <p:nvPr>
            <p:ph type="title"/>
          </p:nvPr>
        </p:nvSpPr>
        <p:spPr/>
        <p:txBody>
          <a:bodyPr>
            <a:normAutofit/>
          </a:bodyPr>
          <a:lstStyle/>
          <a:p>
            <a:pPr eaLnBrk="1" hangingPunct="1"/>
            <a:r>
              <a:rPr lang="en-US" altLang="en-US">
                <a:solidFill>
                  <a:srgbClr val="00314A"/>
                </a:solidFill>
                <a:sym typeface="Helvetica" panose="020B0604020202020204" pitchFamily="34" charset="0"/>
              </a:rPr>
              <a:t>Tests Should Support Clinical Diagnosis</a:t>
            </a:r>
            <a:endParaRPr lang="en-US" altLang="en-US">
              <a:solidFill>
                <a:srgbClr val="00314A"/>
              </a:solidFill>
            </a:endParaRPr>
          </a:p>
        </p:txBody>
      </p:sp>
      <p:sp>
        <p:nvSpPr>
          <p:cNvPr id="49155" name="Rectangle 9"/>
          <p:cNvSpPr>
            <a:spLocks noGrp="1"/>
          </p:cNvSpPr>
          <p:nvPr>
            <p:ph idx="1"/>
          </p:nvPr>
        </p:nvSpPr>
        <p:spPr>
          <a:xfrm>
            <a:off x="4967785" y="2037969"/>
            <a:ext cx="3912690" cy="2749550"/>
          </a:xfrm>
        </p:spPr>
        <p:txBody>
          <a:bodyPr/>
          <a:lstStyle/>
          <a:p>
            <a:pPr eaLnBrk="1" hangingPunct="1">
              <a:spcBef>
                <a:spcPct val="0"/>
              </a:spcBef>
            </a:pPr>
            <a:r>
              <a:rPr lang="en-US" altLang="en-US" dirty="0">
                <a:sym typeface="Helvetica" panose="020B0604020202020204" pitchFamily="34" charset="0"/>
              </a:rPr>
              <a:t>CBC</a:t>
            </a:r>
          </a:p>
          <a:p>
            <a:pPr eaLnBrk="1" hangingPunct="1">
              <a:spcBef>
                <a:spcPct val="0"/>
              </a:spcBef>
            </a:pPr>
            <a:r>
              <a:rPr lang="en-US" altLang="en-US" dirty="0">
                <a:sym typeface="Helvetica" panose="020B0604020202020204" pitchFamily="34" charset="0"/>
              </a:rPr>
              <a:t>ESR</a:t>
            </a:r>
          </a:p>
          <a:p>
            <a:pPr eaLnBrk="1" hangingPunct="1">
              <a:spcBef>
                <a:spcPct val="0"/>
              </a:spcBef>
            </a:pPr>
            <a:r>
              <a:rPr lang="en-US" altLang="en-US" dirty="0">
                <a:sym typeface="Helvetica" panose="020B0604020202020204" pitchFamily="34" charset="0"/>
              </a:rPr>
              <a:t>CRP</a:t>
            </a:r>
          </a:p>
          <a:p>
            <a:pPr eaLnBrk="1" hangingPunct="1">
              <a:spcBef>
                <a:spcPct val="0"/>
              </a:spcBef>
            </a:pPr>
            <a:r>
              <a:rPr lang="en-US" altLang="en-US" dirty="0">
                <a:sym typeface="Helvetica" panose="020B0604020202020204" pitchFamily="34" charset="0"/>
              </a:rPr>
              <a:t>RF</a:t>
            </a:r>
          </a:p>
          <a:p>
            <a:pPr eaLnBrk="1" hangingPunct="1">
              <a:spcBef>
                <a:spcPct val="0"/>
              </a:spcBef>
            </a:pPr>
            <a:r>
              <a:rPr lang="en-US" altLang="en-US" dirty="0">
                <a:sym typeface="Helvetica" panose="020B0604020202020204" pitchFamily="34" charset="0"/>
              </a:rPr>
              <a:t>Anti-CCP</a:t>
            </a:r>
          </a:p>
          <a:p>
            <a:pPr eaLnBrk="1" hangingPunct="1">
              <a:spcBef>
                <a:spcPct val="0"/>
              </a:spcBef>
            </a:pPr>
            <a:r>
              <a:rPr lang="en-US" altLang="en-US" dirty="0">
                <a:sym typeface="Helvetica" panose="020B0604020202020204" pitchFamily="34" charset="0"/>
              </a:rPr>
              <a:t>ANA </a:t>
            </a:r>
          </a:p>
          <a:p>
            <a:pPr eaLnBrk="1" hangingPunct="1">
              <a:spcBef>
                <a:spcPct val="0"/>
              </a:spcBef>
            </a:pPr>
            <a:r>
              <a:rPr lang="en-US" altLang="en-US" dirty="0">
                <a:sym typeface="Helvetica" panose="020B0604020202020204" pitchFamily="34" charset="0"/>
              </a:rPr>
              <a:t>X-ray </a:t>
            </a:r>
            <a:endParaRPr lang="en-US" altLang="en-US" dirty="0"/>
          </a:p>
        </p:txBody>
      </p:sp>
      <p:sp>
        <p:nvSpPr>
          <p:cNvPr id="49156" name="TextBox 1"/>
          <p:cNvSpPr txBox="1">
            <a:spLocks noChangeArrowheads="1"/>
          </p:cNvSpPr>
          <p:nvPr/>
        </p:nvSpPr>
        <p:spPr bwMode="auto">
          <a:xfrm>
            <a:off x="0" y="6592888"/>
            <a:ext cx="8159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a:t>CBC: complete blood count; ESR: erythrocyte sedimentation rate; CRP: c-reactive protein; RF: rheumatoid factor; CCP: cyclic citrullinated peptide</a:t>
            </a:r>
          </a:p>
        </p:txBody>
      </p:sp>
      <p:pic>
        <p:nvPicPr>
          <p:cNvPr id="491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037969"/>
            <a:ext cx="4121150" cy="2749550"/>
          </a:xfrm>
          <a:prstGeom prst="rect">
            <a:avLst/>
          </a:prstGeom>
          <a:noFill/>
          <a:ln w="9525">
            <a:solidFill>
              <a:srgbClr val="87171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 you treat symptoms?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10446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08" y="404664"/>
            <a:ext cx="6543692" cy="1512168"/>
          </a:xfrm>
        </p:spPr>
        <p:txBody>
          <a:bodyPr>
            <a:normAutofit fontScale="90000"/>
          </a:bodyPr>
          <a:lstStyle/>
          <a:p>
            <a:r>
              <a:rPr lang="en-CA" dirty="0"/>
              <a:t>Conflict of Interest Declaration:</a:t>
            </a:r>
            <a:br>
              <a:rPr lang="en-CA" dirty="0"/>
            </a:br>
            <a:endParaRPr lang="en-CA" dirty="0"/>
          </a:p>
        </p:txBody>
      </p:sp>
      <p:sp>
        <p:nvSpPr>
          <p:cNvPr id="3" name="Content Placeholder 2"/>
          <p:cNvSpPr>
            <a:spLocks noGrp="1"/>
          </p:cNvSpPr>
          <p:nvPr>
            <p:ph idx="1"/>
          </p:nvPr>
        </p:nvSpPr>
        <p:spPr>
          <a:xfrm>
            <a:off x="1763688" y="1700808"/>
            <a:ext cx="6923112" cy="4425355"/>
          </a:xfrm>
        </p:spPr>
        <p:txBody>
          <a:bodyPr>
            <a:normAutofit/>
          </a:bodyPr>
          <a:lstStyle/>
          <a:p>
            <a:pPr>
              <a:buNone/>
            </a:pPr>
            <a:r>
              <a:rPr lang="en-US" altLang="en-US" sz="2400" b="1" dirty="0"/>
              <a:t>Presenter: Dr. Wesley Fidler, MD, FRCP (C)</a:t>
            </a:r>
            <a:endParaRPr lang="en-US" altLang="en-US" sz="2400" b="1" u="sng" dirty="0"/>
          </a:p>
          <a:p>
            <a:pPr>
              <a:buNone/>
            </a:pPr>
            <a:r>
              <a:rPr lang="en-US" altLang="en-US" sz="2400" b="1" dirty="0"/>
              <a:t>Title of Presentation: Managing Inflammatory Arthritis</a:t>
            </a:r>
          </a:p>
          <a:p>
            <a:pPr>
              <a:buNone/>
            </a:pPr>
            <a:endParaRPr lang="en-US" altLang="en-US" sz="2400" b="1" u="sng" dirty="0"/>
          </a:p>
          <a:p>
            <a:pPr fontAlgn="base">
              <a:spcBef>
                <a:spcPct val="0"/>
              </a:spcBef>
              <a:spcAft>
                <a:spcPct val="0"/>
              </a:spcAft>
            </a:pPr>
            <a:r>
              <a:rPr lang="en-US" sz="2400" dirty="0">
                <a:solidFill>
                  <a:prstClr val="black"/>
                </a:solidFill>
                <a:latin typeface="Arial" pitchFamily="34" charset="0"/>
                <a:ea typeface="ＭＳ Ｐゴシック" pitchFamily="34" charset="-128"/>
              </a:rPr>
              <a:t>Grants/Research Support: </a:t>
            </a:r>
            <a:r>
              <a:rPr lang="en-US" sz="2400" u="sng" dirty="0"/>
              <a:t>Janssen</a:t>
            </a:r>
          </a:p>
          <a:p>
            <a:pPr fontAlgn="base">
              <a:spcBef>
                <a:spcPct val="0"/>
              </a:spcBef>
              <a:spcAft>
                <a:spcPct val="0"/>
              </a:spcAft>
            </a:pPr>
            <a:r>
              <a:rPr lang="en-US" sz="2400" dirty="0">
                <a:solidFill>
                  <a:prstClr val="black"/>
                </a:solidFill>
                <a:latin typeface="Arial" pitchFamily="34" charset="0"/>
                <a:ea typeface="ＭＳ Ｐゴシック" pitchFamily="34" charset="-128"/>
              </a:rPr>
              <a:t>Speakers Honoraria: </a:t>
            </a:r>
            <a:r>
              <a:rPr lang="en-US" sz="2400" u="sng" dirty="0" err="1"/>
              <a:t>Abbvie</a:t>
            </a:r>
            <a:r>
              <a:rPr lang="en-US" sz="2400" u="sng" dirty="0"/>
              <a:t>, Amgen, Roche, Janssen</a:t>
            </a:r>
          </a:p>
          <a:p>
            <a:pPr fontAlgn="base">
              <a:spcBef>
                <a:spcPct val="0"/>
              </a:spcBef>
              <a:spcAft>
                <a:spcPct val="0"/>
              </a:spcAft>
            </a:pPr>
            <a:r>
              <a:rPr lang="en-US" sz="2400" dirty="0">
                <a:solidFill>
                  <a:prstClr val="black"/>
                </a:solidFill>
                <a:latin typeface="Arial" pitchFamily="34" charset="0"/>
                <a:ea typeface="ＭＳ Ｐゴシック" pitchFamily="34" charset="-128"/>
              </a:rPr>
              <a:t>Sponsorship to attend educational Program: </a:t>
            </a:r>
            <a:r>
              <a:rPr lang="en-US" sz="2400" u="sng" dirty="0"/>
              <a:t>Pfizer (ACR annual scientific meeting 2016)</a:t>
            </a:r>
            <a:r>
              <a:rPr lang="en-US" sz="2400" dirty="0">
                <a:solidFill>
                  <a:prstClr val="black"/>
                </a:solidFill>
                <a:latin typeface="Arial" pitchFamily="34" charset="0"/>
                <a:ea typeface="ＭＳ Ｐゴシック" pitchFamily="34" charset="-128"/>
              </a:rPr>
              <a:t> </a:t>
            </a:r>
          </a:p>
          <a:p>
            <a:pPr fontAlgn="base">
              <a:spcBef>
                <a:spcPct val="0"/>
              </a:spcBef>
              <a:spcAft>
                <a:spcPct val="0"/>
              </a:spcAft>
            </a:pPr>
            <a:r>
              <a:rPr lang="en-US" sz="2400" dirty="0">
                <a:solidFill>
                  <a:prstClr val="black"/>
                </a:solidFill>
                <a:latin typeface="Arial" pitchFamily="34" charset="0"/>
                <a:ea typeface="ＭＳ Ｐゴシック" pitchFamily="34" charset="-128"/>
              </a:rPr>
              <a:t>Consulting Fees/Advisory Board: </a:t>
            </a:r>
            <a:r>
              <a:rPr lang="en-US" sz="2400" u="sng" dirty="0">
                <a:solidFill>
                  <a:prstClr val="black"/>
                </a:solidFill>
                <a:latin typeface="Arial" pitchFamily="34" charset="0"/>
                <a:ea typeface="ＭＳ Ｐゴシック" pitchFamily="34" charset="-128"/>
              </a:rPr>
              <a:t>None</a:t>
            </a:r>
          </a:p>
          <a:p>
            <a:pPr fontAlgn="base">
              <a:spcBef>
                <a:spcPct val="0"/>
              </a:spcBef>
              <a:spcAft>
                <a:spcPct val="0"/>
              </a:spcAft>
            </a:pPr>
            <a:r>
              <a:rPr lang="en-US" sz="2400" dirty="0">
                <a:solidFill>
                  <a:prstClr val="black"/>
                </a:solidFill>
                <a:latin typeface="Arial" pitchFamily="34" charset="0"/>
                <a:ea typeface="ＭＳ Ｐゴシック" pitchFamily="34" charset="-128"/>
              </a:rPr>
              <a:t>Other: </a:t>
            </a:r>
            <a:r>
              <a:rPr lang="en-US" sz="2400" u="sng" dirty="0">
                <a:solidFill>
                  <a:prstClr val="black"/>
                </a:solidFill>
                <a:latin typeface="Arial" pitchFamily="34" charset="0"/>
                <a:ea typeface="ＭＳ Ｐゴシック" pitchFamily="34" charset="-128"/>
              </a:rPr>
              <a:t>None</a:t>
            </a:r>
          </a:p>
          <a:p>
            <a:pPr>
              <a:buNone/>
            </a:pPr>
            <a:endParaRPr lang="en-US" altLang="en-US" sz="2400" b="1" u="sng" dirty="0"/>
          </a:p>
          <a:p>
            <a:pPr>
              <a:buNone/>
            </a:pPr>
            <a:endParaRPr lang="en-US" altLang="en-US" sz="2800" b="1" u="sng" dirty="0"/>
          </a:p>
        </p:txBody>
      </p:sp>
      <p:pic>
        <p:nvPicPr>
          <p:cNvPr id="4" name="Picture 2" descr="CEPD logo_F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492896"/>
            <a:ext cx="1584176" cy="55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717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r>
              <a:rPr lang="en-US" sz="3600" dirty="0"/>
              <a:t>NSAIDs</a:t>
            </a:r>
          </a:p>
          <a:p>
            <a:r>
              <a:rPr lang="en-US" sz="3600" dirty="0"/>
              <a:t>Glucocorticoids</a:t>
            </a:r>
          </a:p>
          <a:p>
            <a:pPr lvl="1"/>
            <a:r>
              <a:rPr lang="en-US" sz="3400" dirty="0"/>
              <a:t>Intraarticular</a:t>
            </a:r>
          </a:p>
          <a:p>
            <a:pPr lvl="1"/>
            <a:r>
              <a:rPr lang="en-US" sz="3400" dirty="0"/>
              <a:t>Systemic </a:t>
            </a:r>
          </a:p>
        </p:txBody>
      </p:sp>
    </p:spTree>
    <p:extLst>
      <p:ext uri="{BB962C8B-B14F-4D97-AF65-F5344CB8AC3E}">
        <p14:creationId xmlns:p14="http://schemas.microsoft.com/office/powerpoint/2010/main" val="1568899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 you treat the disease?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52790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CA" altLang="en-US">
                <a:solidFill>
                  <a:srgbClr val="00314A"/>
                </a:solidFill>
              </a:rPr>
              <a:t>When to Refer to a Specialist</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endParaRPr lang="en-CA" b="1" dirty="0">
              <a:solidFill>
                <a:schemeClr val="tx2">
                  <a:lumMod val="75000"/>
                </a:schemeClr>
              </a:solidFill>
            </a:endParaRPr>
          </a:p>
          <a:p>
            <a:pPr eaLnBrk="1" fontAlgn="auto" hangingPunct="1">
              <a:spcAft>
                <a:spcPts val="0"/>
              </a:spcAft>
              <a:buFont typeface="Arial"/>
              <a:buChar char="•"/>
              <a:defRPr/>
            </a:pPr>
            <a:r>
              <a:rPr lang="en-CA" sz="2800" b="1" dirty="0">
                <a:solidFill>
                  <a:schemeClr val="tx2">
                    <a:lumMod val="75000"/>
                  </a:schemeClr>
                </a:solidFill>
              </a:rPr>
              <a:t>Specialist</a:t>
            </a:r>
            <a:r>
              <a:rPr lang="en-CA" sz="2800" dirty="0"/>
              <a:t> </a:t>
            </a:r>
            <a:r>
              <a:rPr lang="en-CA" sz="2800" b="1" dirty="0">
                <a:solidFill>
                  <a:schemeClr val="tx2">
                    <a:lumMod val="75000"/>
                  </a:schemeClr>
                </a:solidFill>
              </a:rPr>
              <a:t>intervention </a:t>
            </a:r>
            <a:r>
              <a:rPr lang="en-CA" sz="2800" dirty="0"/>
              <a:t>has been shown to </a:t>
            </a:r>
            <a:r>
              <a:rPr lang="en-CA" sz="2800" b="1" dirty="0">
                <a:solidFill>
                  <a:schemeClr val="tx2">
                    <a:lumMod val="75000"/>
                  </a:schemeClr>
                </a:solidFill>
              </a:rPr>
              <a:t>improve RA outcomes</a:t>
            </a:r>
          </a:p>
          <a:p>
            <a:pPr lvl="1" eaLnBrk="1" fontAlgn="auto" hangingPunct="1">
              <a:spcAft>
                <a:spcPts val="0"/>
              </a:spcAft>
              <a:buFont typeface="Arial"/>
              <a:buChar char="–"/>
              <a:defRPr/>
            </a:pPr>
            <a:r>
              <a:rPr lang="en-CA" sz="2400" dirty="0"/>
              <a:t>Referral based on clinical features combined </a:t>
            </a:r>
            <a:br>
              <a:rPr lang="en-CA" sz="2400" dirty="0"/>
            </a:br>
            <a:r>
              <a:rPr lang="en-CA" sz="2400" dirty="0"/>
              <a:t>with lab results</a:t>
            </a:r>
          </a:p>
          <a:p>
            <a:pPr eaLnBrk="1" fontAlgn="auto" hangingPunct="1">
              <a:spcAft>
                <a:spcPts val="0"/>
              </a:spcAft>
              <a:buFont typeface="Arial"/>
              <a:buChar char="•"/>
              <a:defRPr/>
            </a:pPr>
            <a:endParaRPr lang="en-CA" dirty="0"/>
          </a:p>
          <a:p>
            <a:pPr marL="0" indent="0" eaLnBrk="1" fontAlgn="auto" hangingPunct="1">
              <a:spcAft>
                <a:spcPts val="0"/>
              </a:spcAft>
              <a:buFont typeface="Arial"/>
              <a:buNone/>
              <a:defRPr/>
            </a:pPr>
            <a:endParaRPr lang="en-CA" sz="2800" dirty="0"/>
          </a:p>
          <a:p>
            <a:pPr eaLnBrk="1" fontAlgn="auto" hangingPunct="1">
              <a:spcAft>
                <a:spcPts val="0"/>
              </a:spcAft>
              <a:buFont typeface="Arial"/>
              <a:buChar char="•"/>
              <a:defRPr/>
            </a:pPr>
            <a:endParaRPr lang="en-CA" dirty="0"/>
          </a:p>
        </p:txBody>
      </p:sp>
      <p:sp>
        <p:nvSpPr>
          <p:cNvPr id="55300" name="TextBox 3"/>
          <p:cNvSpPr txBox="1">
            <a:spLocks noChangeArrowheads="1"/>
          </p:cNvSpPr>
          <p:nvPr/>
        </p:nvSpPr>
        <p:spPr bwMode="auto">
          <a:xfrm>
            <a:off x="0" y="6610350"/>
            <a:ext cx="8008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a:t>http://www2.gov.bc.ca/assets/gov/health/practitioner-pro/bc-guidelines/ra_guideline_summary.pdf</a:t>
            </a:r>
          </a:p>
        </p:txBody>
      </p:sp>
      <p:sp>
        <p:nvSpPr>
          <p:cNvPr id="55301" name="TextBox 5"/>
          <p:cNvSpPr txBox="1">
            <a:spLocks noChangeArrowheads="1"/>
          </p:cNvSpPr>
          <p:nvPr/>
        </p:nvSpPr>
        <p:spPr bwMode="auto">
          <a:xfrm>
            <a:off x="0" y="6424613"/>
            <a:ext cx="45862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a:t>RA: rheumatoid arthritis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2800" cap="small" dirty="0">
                <a:solidFill>
                  <a:schemeClr val="tx2">
                    <a:lumMod val="75000"/>
                  </a:schemeClr>
                </a:solidFill>
              </a:rPr>
              <a:t>Case Presentation</a:t>
            </a:r>
            <a:r>
              <a:rPr lang="en-US" sz="2800" dirty="0"/>
              <a:t/>
            </a:r>
            <a:br>
              <a:rPr lang="en-US" sz="2800" dirty="0"/>
            </a:br>
            <a:r>
              <a:rPr lang="en-US" sz="2800" dirty="0"/>
              <a:t>L. M. 28 year old indigenous woman</a:t>
            </a:r>
          </a:p>
        </p:txBody>
      </p:sp>
      <p:sp>
        <p:nvSpPr>
          <p:cNvPr id="5" name="TextBox 4"/>
          <p:cNvSpPr txBox="1"/>
          <p:nvPr/>
        </p:nvSpPr>
        <p:spPr>
          <a:xfrm>
            <a:off x="457200" y="1846263"/>
            <a:ext cx="8209128" cy="4524315"/>
          </a:xfrm>
          <a:prstGeom prst="rect">
            <a:avLst/>
          </a:prstGeom>
          <a:noFill/>
          <a:ln>
            <a:solidFill>
              <a:srgbClr val="00314A"/>
            </a:solidFill>
            <a:prstDash val="lgDashDotDot"/>
          </a:ln>
        </p:spPr>
        <p:txBody>
          <a:bodyPr wrap="square">
            <a:spAutoFit/>
          </a:bodyPr>
          <a:lstStyle/>
          <a:p>
            <a:pPr marL="342900" indent="-342900" eaLnBrk="1" fontAlgn="auto" hangingPunct="1">
              <a:spcBef>
                <a:spcPts val="0"/>
              </a:spcBef>
              <a:spcAft>
                <a:spcPts val="0"/>
              </a:spcAft>
              <a:buClr>
                <a:srgbClr val="87171A"/>
              </a:buClr>
              <a:buFont typeface="Arial" panose="020B0604020202020204" pitchFamily="34" charset="0"/>
              <a:buChar char="•"/>
              <a:defRPr/>
            </a:pPr>
            <a:r>
              <a:rPr lang="en-US" sz="2400" dirty="0">
                <a:latin typeface="+mn-lt"/>
                <a:cs typeface="+mn-cs"/>
              </a:rPr>
              <a:t>Returned </a:t>
            </a:r>
            <a:r>
              <a:rPr lang="en-US" sz="2400" b="1" dirty="0">
                <a:solidFill>
                  <a:schemeClr val="tx2">
                    <a:lumMod val="75000"/>
                  </a:schemeClr>
                </a:solidFill>
                <a:latin typeface="+mn-lt"/>
                <a:cs typeface="+mn-cs"/>
              </a:rPr>
              <a:t>after 3 months </a:t>
            </a:r>
            <a:r>
              <a:rPr lang="en-US" sz="2400" dirty="0">
                <a:latin typeface="+mn-lt"/>
                <a:cs typeface="+mn-cs"/>
              </a:rPr>
              <a:t>with </a:t>
            </a:r>
            <a:r>
              <a:rPr lang="en-US" sz="2400" b="1" dirty="0">
                <a:solidFill>
                  <a:schemeClr val="tx2">
                    <a:lumMod val="75000"/>
                  </a:schemeClr>
                </a:solidFill>
                <a:latin typeface="+mn-lt"/>
                <a:cs typeface="+mn-cs"/>
              </a:rPr>
              <a:t>marked swelling </a:t>
            </a:r>
            <a:r>
              <a:rPr lang="en-US" sz="2400" dirty="0">
                <a:latin typeface="+mn-lt"/>
                <a:cs typeface="+mn-cs"/>
              </a:rPr>
              <a:t>of hands, feet and wrist, both knees and right elbow</a:t>
            </a:r>
          </a:p>
          <a:p>
            <a:pPr marL="342900" indent="-342900" eaLnBrk="1" fontAlgn="auto" hangingPunct="1">
              <a:spcBef>
                <a:spcPts val="0"/>
              </a:spcBef>
              <a:spcAft>
                <a:spcPts val="0"/>
              </a:spcAft>
              <a:buClr>
                <a:srgbClr val="87171A"/>
              </a:buClr>
              <a:buFont typeface="Arial" panose="020B0604020202020204" pitchFamily="34" charset="0"/>
              <a:buChar char="•"/>
              <a:defRPr/>
            </a:pPr>
            <a:endParaRPr lang="en-US" sz="2400" dirty="0">
              <a:latin typeface="+mn-lt"/>
              <a:cs typeface="+mn-cs"/>
            </a:endParaRPr>
          </a:p>
          <a:p>
            <a:pPr marL="342900" indent="-342900" eaLnBrk="1" fontAlgn="auto" hangingPunct="1">
              <a:spcBef>
                <a:spcPts val="0"/>
              </a:spcBef>
              <a:spcAft>
                <a:spcPts val="0"/>
              </a:spcAft>
              <a:buClr>
                <a:srgbClr val="87171A"/>
              </a:buClr>
              <a:buFont typeface="Arial" panose="020B0604020202020204" pitchFamily="34" charset="0"/>
              <a:buChar char="•"/>
              <a:defRPr/>
            </a:pPr>
            <a:r>
              <a:rPr lang="en-US" sz="2400" dirty="0">
                <a:latin typeface="+mn-lt"/>
                <a:cs typeface="+mn-cs"/>
              </a:rPr>
              <a:t>Took Ibuprofen 400 mg TID</a:t>
            </a:r>
          </a:p>
          <a:p>
            <a:pPr marL="342900" indent="-342900" eaLnBrk="1" fontAlgn="auto" hangingPunct="1">
              <a:spcBef>
                <a:spcPts val="0"/>
              </a:spcBef>
              <a:spcAft>
                <a:spcPts val="0"/>
              </a:spcAft>
              <a:buClr>
                <a:srgbClr val="87171A"/>
              </a:buClr>
              <a:buFont typeface="Arial" panose="020B0604020202020204" pitchFamily="34" charset="0"/>
              <a:buChar char="•"/>
              <a:defRPr/>
            </a:pPr>
            <a:endParaRPr lang="en-US" sz="2400" dirty="0">
              <a:latin typeface="+mn-lt"/>
              <a:cs typeface="+mn-cs"/>
            </a:endParaRPr>
          </a:p>
          <a:p>
            <a:pPr marL="342900" indent="-342900" eaLnBrk="1" fontAlgn="auto" hangingPunct="1">
              <a:spcBef>
                <a:spcPts val="0"/>
              </a:spcBef>
              <a:spcAft>
                <a:spcPts val="0"/>
              </a:spcAft>
              <a:buClr>
                <a:srgbClr val="87171A"/>
              </a:buClr>
              <a:buFont typeface="Arial" panose="020B0604020202020204" pitchFamily="34" charset="0"/>
              <a:buChar char="•"/>
              <a:defRPr/>
            </a:pPr>
            <a:r>
              <a:rPr lang="en-US" sz="2400" dirty="0">
                <a:latin typeface="+mn-lt"/>
                <a:cs typeface="+mn-cs"/>
              </a:rPr>
              <a:t>Did not start recommended treatment – fearful of side effects</a:t>
            </a:r>
          </a:p>
          <a:p>
            <a:pPr marL="342900" indent="-342900" eaLnBrk="1" fontAlgn="auto" hangingPunct="1">
              <a:spcBef>
                <a:spcPts val="0"/>
              </a:spcBef>
              <a:spcAft>
                <a:spcPts val="0"/>
              </a:spcAft>
              <a:buClr>
                <a:srgbClr val="87171A"/>
              </a:buClr>
              <a:buFont typeface="Arial" panose="020B0604020202020204" pitchFamily="34" charset="0"/>
              <a:buChar char="•"/>
              <a:defRPr/>
            </a:pPr>
            <a:endParaRPr lang="en-US" sz="2400" dirty="0">
              <a:latin typeface="+mn-lt"/>
              <a:cs typeface="+mn-cs"/>
            </a:endParaRPr>
          </a:p>
          <a:p>
            <a:pPr marL="342900" indent="-342900" eaLnBrk="1" fontAlgn="auto" hangingPunct="1">
              <a:spcBef>
                <a:spcPts val="0"/>
              </a:spcBef>
              <a:spcAft>
                <a:spcPts val="0"/>
              </a:spcAft>
              <a:buClr>
                <a:srgbClr val="87171A"/>
              </a:buClr>
              <a:buFont typeface="Arial" panose="020B0604020202020204" pitchFamily="34" charset="0"/>
              <a:buChar char="•"/>
              <a:defRPr/>
            </a:pPr>
            <a:r>
              <a:rPr lang="en-US" sz="2400" dirty="0">
                <a:latin typeface="+mn-lt"/>
                <a:cs typeface="+mn-cs"/>
              </a:rPr>
              <a:t>X-rays showed joint damage in hands </a:t>
            </a:r>
            <a:br>
              <a:rPr lang="en-US" sz="2400" dirty="0">
                <a:latin typeface="+mn-lt"/>
                <a:cs typeface="+mn-cs"/>
              </a:rPr>
            </a:br>
            <a:r>
              <a:rPr lang="en-US" sz="2400" dirty="0">
                <a:latin typeface="+mn-lt"/>
                <a:cs typeface="+mn-cs"/>
              </a:rPr>
              <a:t>and feet</a:t>
            </a:r>
          </a:p>
          <a:p>
            <a:pPr marL="342900" indent="-342900" eaLnBrk="1" fontAlgn="auto" hangingPunct="1">
              <a:spcBef>
                <a:spcPts val="0"/>
              </a:spcBef>
              <a:spcAft>
                <a:spcPts val="0"/>
              </a:spcAft>
              <a:buClr>
                <a:srgbClr val="87171A"/>
              </a:buClr>
              <a:buFont typeface="Arial" panose="020B0604020202020204" pitchFamily="34" charset="0"/>
              <a:buChar char="•"/>
              <a:defRPr/>
            </a:pPr>
            <a:endParaRPr lang="en-US" sz="2400" dirty="0">
              <a:latin typeface="+mn-lt"/>
              <a:cs typeface="+mn-cs"/>
            </a:endParaRPr>
          </a:p>
          <a:p>
            <a:pPr marL="342900" indent="-342900" eaLnBrk="1" fontAlgn="auto" hangingPunct="1">
              <a:spcBef>
                <a:spcPts val="0"/>
              </a:spcBef>
              <a:spcAft>
                <a:spcPts val="0"/>
              </a:spcAft>
              <a:buClr>
                <a:srgbClr val="87171A"/>
              </a:buClr>
              <a:buFont typeface="Arial" panose="020B0604020202020204" pitchFamily="34" charset="0"/>
              <a:buChar char="•"/>
              <a:defRPr/>
            </a:pPr>
            <a:r>
              <a:rPr lang="en-US" sz="2400" dirty="0">
                <a:latin typeface="+mn-lt"/>
                <a:cs typeface="+mn-cs"/>
              </a:rPr>
              <a:t>Started MTX and HCQ</a:t>
            </a:r>
            <a:endParaRPr lang="en-CA" sz="2400" dirty="0">
              <a:latin typeface="+mn-lt"/>
              <a:cs typeface="+mn-cs"/>
            </a:endParaRPr>
          </a:p>
        </p:txBody>
      </p:sp>
      <p:sp>
        <p:nvSpPr>
          <p:cNvPr id="31749" name="TextBox 6"/>
          <p:cNvSpPr txBox="1">
            <a:spLocks noChangeArrowheads="1"/>
          </p:cNvSpPr>
          <p:nvPr/>
        </p:nvSpPr>
        <p:spPr bwMode="auto">
          <a:xfrm>
            <a:off x="0" y="6602413"/>
            <a:ext cx="5178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a:t>DMARD: disease-modifying anti-rheumatic drug; MTX: methotrexate, HCQ: hydroxychloroquine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Bef>
                <a:spcPts val="0"/>
              </a:spcBef>
              <a:defRPr/>
            </a:pPr>
            <a:r>
              <a:rPr lang="en-US" sz="2400" b="1" dirty="0">
                <a:solidFill>
                  <a:schemeClr val="tx2">
                    <a:lumMod val="75000"/>
                  </a:schemeClr>
                </a:solidFill>
              </a:rPr>
              <a:t>3 months later:</a:t>
            </a:r>
            <a:r>
              <a:rPr lang="en-US" sz="2400" dirty="0">
                <a:solidFill>
                  <a:schemeClr val="tx2">
                    <a:lumMod val="75000"/>
                  </a:schemeClr>
                </a:solidFill>
              </a:rPr>
              <a:t> </a:t>
            </a:r>
            <a:r>
              <a:rPr lang="en-US" sz="2400" dirty="0"/>
              <a:t>some </a:t>
            </a:r>
            <a:r>
              <a:rPr lang="en-US" sz="2400" b="1" dirty="0">
                <a:solidFill>
                  <a:schemeClr val="tx2">
                    <a:lumMod val="75000"/>
                  </a:schemeClr>
                </a:solidFill>
              </a:rPr>
              <a:t>improvement</a:t>
            </a:r>
            <a:r>
              <a:rPr lang="en-US" sz="2400" dirty="0"/>
              <a:t> in symptoms but still has </a:t>
            </a:r>
            <a:r>
              <a:rPr lang="en-US" sz="2400" b="1" dirty="0">
                <a:solidFill>
                  <a:schemeClr val="tx2">
                    <a:lumMod val="75000"/>
                  </a:schemeClr>
                </a:solidFill>
              </a:rPr>
              <a:t>active disease.</a:t>
            </a:r>
          </a:p>
          <a:p>
            <a:pPr>
              <a:spcBef>
                <a:spcPts val="0"/>
              </a:spcBef>
              <a:defRPr/>
            </a:pPr>
            <a:endParaRPr lang="en-US" b="1" dirty="0">
              <a:solidFill>
                <a:schemeClr val="tx2">
                  <a:lumMod val="75000"/>
                </a:schemeClr>
              </a:solidFill>
            </a:endParaRPr>
          </a:p>
          <a:p>
            <a:pPr>
              <a:spcBef>
                <a:spcPts val="0"/>
              </a:spcBef>
              <a:defRPr/>
            </a:pPr>
            <a:r>
              <a:rPr lang="en-US" sz="2400" b="1" dirty="0">
                <a:solidFill>
                  <a:schemeClr val="tx2">
                    <a:lumMod val="75000"/>
                  </a:schemeClr>
                </a:solidFill>
              </a:rPr>
              <a:t>WHAT NEXT?</a:t>
            </a:r>
          </a:p>
          <a:p>
            <a:endParaRPr lang="en-US" dirty="0"/>
          </a:p>
        </p:txBody>
      </p:sp>
    </p:spTree>
    <p:extLst>
      <p:ext uri="{BB962C8B-B14F-4D97-AF65-F5344CB8AC3E}">
        <p14:creationId xmlns:p14="http://schemas.microsoft.com/office/powerpoint/2010/main" val="2845914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Started Sulfasalazine combined with the other DMARDs (Triple Therapy)</a:t>
            </a:r>
            <a:endParaRPr lang="en-CA" sz="2400" dirty="0"/>
          </a:p>
          <a:p>
            <a:endParaRPr lang="en-US" dirty="0"/>
          </a:p>
        </p:txBody>
      </p:sp>
    </p:spTree>
    <p:extLst>
      <p:ext uri="{BB962C8B-B14F-4D97-AF65-F5344CB8AC3E}">
        <p14:creationId xmlns:p14="http://schemas.microsoft.com/office/powerpoint/2010/main" val="379721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normAutofit/>
          </a:bodyPr>
          <a:lstStyle/>
          <a:p>
            <a:pPr eaLnBrk="1" hangingPunct="1">
              <a:defRPr/>
            </a:pPr>
            <a:r>
              <a:rPr lang="en-US" altLang="en-US">
                <a:solidFill>
                  <a:srgbClr val="00314A"/>
                </a:solidFill>
              </a:rPr>
              <a:t>Management of Early RA Whilst Waiting for Specialist Appointment</a:t>
            </a:r>
            <a:endParaRPr lang="en-CA" altLang="en-US">
              <a:solidFill>
                <a:srgbClr val="00314A"/>
              </a:solidFill>
            </a:endParaRPr>
          </a:p>
        </p:txBody>
      </p:sp>
      <p:sp>
        <p:nvSpPr>
          <p:cNvPr id="3" name="Content Placeholder 2"/>
          <p:cNvSpPr>
            <a:spLocks noGrp="1"/>
          </p:cNvSpPr>
          <p:nvPr>
            <p:ph idx="1"/>
          </p:nvPr>
        </p:nvSpPr>
        <p:spPr>
          <a:xfrm>
            <a:off x="457200" y="1804988"/>
            <a:ext cx="8229600" cy="4302125"/>
          </a:xfrm>
        </p:spPr>
        <p:txBody>
          <a:bodyPr rtlCol="0">
            <a:normAutofit fontScale="70000" lnSpcReduction="20000"/>
          </a:bodyPr>
          <a:lstStyle/>
          <a:p>
            <a:pPr eaLnBrk="1" fontAlgn="auto" hangingPunct="1">
              <a:spcAft>
                <a:spcPts val="0"/>
              </a:spcAft>
              <a:buFont typeface="Arial"/>
              <a:buChar char="•"/>
              <a:defRPr/>
            </a:pPr>
            <a:endParaRPr lang="en-CA" sz="2800" dirty="0"/>
          </a:p>
          <a:p>
            <a:pPr eaLnBrk="1" fontAlgn="auto" hangingPunct="1">
              <a:spcAft>
                <a:spcPts val="0"/>
              </a:spcAft>
              <a:buFont typeface="Arial"/>
              <a:buChar char="•"/>
              <a:defRPr/>
            </a:pPr>
            <a:r>
              <a:rPr lang="en-CA" sz="2800" dirty="0"/>
              <a:t>Refer to Arthritis Society and/or Rheumatic Diseases Program</a:t>
            </a:r>
          </a:p>
          <a:p>
            <a:pPr eaLnBrk="1" fontAlgn="auto" hangingPunct="1">
              <a:spcAft>
                <a:spcPts val="0"/>
              </a:spcAft>
              <a:buFont typeface="Arial"/>
              <a:buChar char="•"/>
              <a:defRPr/>
            </a:pPr>
            <a:endParaRPr lang="en-CA" dirty="0"/>
          </a:p>
          <a:p>
            <a:pPr eaLnBrk="1" fontAlgn="auto" hangingPunct="1">
              <a:spcAft>
                <a:spcPts val="0"/>
              </a:spcAft>
              <a:buFont typeface="Arial"/>
              <a:buChar char="•"/>
              <a:defRPr/>
            </a:pPr>
            <a:r>
              <a:rPr lang="en-CA" sz="3000" dirty="0"/>
              <a:t>Order </a:t>
            </a:r>
            <a:r>
              <a:rPr lang="en-CA" sz="3000" b="1" dirty="0">
                <a:solidFill>
                  <a:srgbClr val="87171A"/>
                </a:solidFill>
              </a:rPr>
              <a:t>blood work</a:t>
            </a:r>
            <a:r>
              <a:rPr lang="en-CA" sz="3000" dirty="0"/>
              <a:t>: </a:t>
            </a:r>
          </a:p>
          <a:p>
            <a:pPr lvl="1" eaLnBrk="1" fontAlgn="auto" hangingPunct="1">
              <a:spcAft>
                <a:spcPts val="0"/>
              </a:spcAft>
              <a:buFont typeface="Arial"/>
              <a:buChar char="–"/>
              <a:defRPr/>
            </a:pPr>
            <a:r>
              <a:rPr lang="en-CA" sz="2600" dirty="0"/>
              <a:t>CBC, CRP, ESR, RF, (anti-CCP), ANA, Creatinine, liver tests </a:t>
            </a:r>
          </a:p>
          <a:p>
            <a:pPr lvl="1" eaLnBrk="1" fontAlgn="auto" hangingPunct="1">
              <a:spcAft>
                <a:spcPts val="0"/>
              </a:spcAft>
              <a:buFont typeface="Arial"/>
              <a:buChar char="–"/>
              <a:defRPr/>
            </a:pPr>
            <a:r>
              <a:rPr lang="en-CA" sz="2600" dirty="0"/>
              <a:t>Viral studies: </a:t>
            </a:r>
            <a:r>
              <a:rPr lang="en-CA" sz="2600" dirty="0" err="1"/>
              <a:t>HepBsAg</a:t>
            </a:r>
            <a:r>
              <a:rPr lang="en-CA" sz="2600" dirty="0"/>
              <a:t>, </a:t>
            </a:r>
            <a:r>
              <a:rPr lang="en-CA" sz="2600" dirty="0" err="1"/>
              <a:t>HepBsAb</a:t>
            </a:r>
            <a:r>
              <a:rPr lang="en-CA" sz="2600" dirty="0"/>
              <a:t>, </a:t>
            </a:r>
            <a:r>
              <a:rPr lang="en-CA" sz="2600" dirty="0" err="1"/>
              <a:t>HepCAb</a:t>
            </a:r>
            <a:r>
              <a:rPr lang="en-CA" sz="2600" dirty="0"/>
              <a:t>, (HIV, parvovirus B19 IgG/M)</a:t>
            </a:r>
          </a:p>
          <a:p>
            <a:pPr lvl="1" eaLnBrk="1" fontAlgn="auto" hangingPunct="1">
              <a:spcAft>
                <a:spcPts val="0"/>
              </a:spcAft>
              <a:buFont typeface="Arial"/>
              <a:buChar char="–"/>
              <a:defRPr/>
            </a:pPr>
            <a:endParaRPr lang="en-CA" sz="2600" dirty="0"/>
          </a:p>
          <a:p>
            <a:pPr eaLnBrk="1" fontAlgn="auto" hangingPunct="1">
              <a:spcAft>
                <a:spcPts val="0"/>
              </a:spcAft>
              <a:buFont typeface="Arial"/>
              <a:buChar char="•"/>
              <a:defRPr/>
            </a:pPr>
            <a:r>
              <a:rPr lang="en-CA" sz="3000" dirty="0"/>
              <a:t>Pending labs, start </a:t>
            </a:r>
            <a:r>
              <a:rPr lang="en-CA" sz="3000" b="1" dirty="0">
                <a:solidFill>
                  <a:srgbClr val="87171A"/>
                </a:solidFill>
              </a:rPr>
              <a:t>NSAIDS/Analgesics </a:t>
            </a:r>
          </a:p>
          <a:p>
            <a:pPr marL="0" indent="0" eaLnBrk="1" fontAlgn="auto" hangingPunct="1">
              <a:spcAft>
                <a:spcPts val="0"/>
              </a:spcAft>
              <a:buFont typeface="Arial" panose="020B0604020202020204" pitchFamily="34" charset="0"/>
              <a:buNone/>
              <a:defRPr/>
            </a:pPr>
            <a:r>
              <a:rPr lang="en-CA" sz="3000" b="1" dirty="0">
                <a:solidFill>
                  <a:srgbClr val="87171A"/>
                </a:solidFill>
              </a:rPr>
              <a:t> </a:t>
            </a:r>
            <a:endParaRPr lang="en-CA" sz="3000" dirty="0"/>
          </a:p>
          <a:p>
            <a:pPr eaLnBrk="1" fontAlgn="auto" hangingPunct="1">
              <a:spcAft>
                <a:spcPts val="0"/>
              </a:spcAft>
              <a:buFont typeface="Arial"/>
              <a:buChar char="•"/>
              <a:defRPr/>
            </a:pPr>
            <a:r>
              <a:rPr lang="en-CA" sz="3000" dirty="0"/>
              <a:t>Order </a:t>
            </a:r>
            <a:r>
              <a:rPr lang="en-CA" sz="3000" b="1" dirty="0">
                <a:solidFill>
                  <a:srgbClr val="87171A"/>
                </a:solidFill>
              </a:rPr>
              <a:t>baseline x-rays </a:t>
            </a:r>
            <a:r>
              <a:rPr lang="en-CA" sz="3000" dirty="0"/>
              <a:t>of hands and feet</a:t>
            </a:r>
          </a:p>
          <a:p>
            <a:pPr eaLnBrk="1" fontAlgn="auto" hangingPunct="1">
              <a:spcAft>
                <a:spcPts val="0"/>
              </a:spcAft>
              <a:buFont typeface="Arial"/>
              <a:buChar char="•"/>
              <a:defRPr/>
            </a:pPr>
            <a:endParaRPr lang="en-CA" sz="3000" dirty="0"/>
          </a:p>
          <a:p>
            <a:pPr eaLnBrk="1" fontAlgn="auto" hangingPunct="1">
              <a:spcAft>
                <a:spcPts val="0"/>
              </a:spcAft>
              <a:buFont typeface="Arial"/>
              <a:buChar char="•"/>
              <a:defRPr/>
            </a:pPr>
            <a:r>
              <a:rPr lang="en-CA" sz="3000" dirty="0"/>
              <a:t>Consider </a:t>
            </a:r>
            <a:r>
              <a:rPr lang="en-CA" sz="3000" b="1" dirty="0">
                <a:solidFill>
                  <a:srgbClr val="87171A"/>
                </a:solidFill>
              </a:rPr>
              <a:t>Tuberculosis screening</a:t>
            </a:r>
          </a:p>
          <a:p>
            <a:pPr eaLnBrk="1" fontAlgn="auto" hangingPunct="1">
              <a:spcAft>
                <a:spcPts val="0"/>
              </a:spcAft>
              <a:buFont typeface="Arial"/>
              <a:buChar char="•"/>
              <a:defRPr/>
            </a:pPr>
            <a:endParaRPr lang="en-CA" sz="3000" dirty="0"/>
          </a:p>
          <a:p>
            <a:pPr eaLnBrk="1" fontAlgn="auto" hangingPunct="1">
              <a:spcAft>
                <a:spcPts val="0"/>
              </a:spcAft>
              <a:buFont typeface="Arial"/>
              <a:buChar char="•"/>
              <a:defRPr/>
            </a:pPr>
            <a:endParaRPr lang="en-CA" dirty="0"/>
          </a:p>
          <a:p>
            <a:pPr eaLnBrk="1" fontAlgn="auto" hangingPunct="1">
              <a:spcAft>
                <a:spcPts val="0"/>
              </a:spcAft>
              <a:buFont typeface="Arial"/>
              <a:buChar char="•"/>
              <a:defRPr/>
            </a:pPr>
            <a:endParaRPr lang="en-CA" dirty="0"/>
          </a:p>
        </p:txBody>
      </p:sp>
      <p:sp>
        <p:nvSpPr>
          <p:cNvPr id="51204" name="TextBox 3"/>
          <p:cNvSpPr txBox="1">
            <a:spLocks noChangeArrowheads="1"/>
          </p:cNvSpPr>
          <p:nvPr/>
        </p:nvSpPr>
        <p:spPr bwMode="auto">
          <a:xfrm>
            <a:off x="4763" y="6199188"/>
            <a:ext cx="79406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a:t>CBC: complete blood count; CRP: c-reactive protein; ESR: erythrocyte sedimentation rate; RF: rheumatoid factor; ANA: antinuclear antibody, AST: aspartate aminotransferase; ALT: alanine aminotransferase; DMARDs: disease modifying anti-rheumatic drugs, MTX: methotrexate, HQ: Hydroxychloroquine; NSAIDs: nonsteroidal anti-inflammatory drugs, SSZ: Sulfasalazine</a:t>
            </a:r>
          </a:p>
        </p:txBody>
      </p:sp>
      <p:sp>
        <p:nvSpPr>
          <p:cNvPr id="51205" name="TextBox 4"/>
          <p:cNvSpPr txBox="1">
            <a:spLocks noChangeArrowheads="1"/>
          </p:cNvSpPr>
          <p:nvPr/>
        </p:nvSpPr>
        <p:spPr bwMode="auto">
          <a:xfrm>
            <a:off x="0" y="6599238"/>
            <a:ext cx="76152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t>Adapted from: BCGuidelines.ca;</a:t>
            </a:r>
            <a:r>
              <a:rPr lang="en-CA" altLang="en-US" sz="1000"/>
              <a:t> Rheumatoid Arthritis - Diagnosis, Management and Monitoring; 2012</a:t>
            </a:r>
            <a:r>
              <a:rPr lang="en-US" altLang="en-US" sz="1000"/>
              <a:t> </a:t>
            </a:r>
            <a:endParaRPr lang="en-CA" altLang="en-US" sz="1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819"/>
            <a:ext cx="7772400" cy="1609344"/>
          </a:xfrm>
        </p:spPr>
        <p:txBody>
          <a:bodyPr rtlCol="0">
            <a:normAutofit/>
          </a:bodyPr>
          <a:lstStyle/>
          <a:p>
            <a:pPr eaLnBrk="1" fontAlgn="auto" hangingPunct="1">
              <a:spcAft>
                <a:spcPts val="0"/>
              </a:spcAft>
              <a:defRPr/>
            </a:pPr>
            <a:r>
              <a:rPr lang="en-CA" dirty="0">
                <a:solidFill>
                  <a:srgbClr val="00314A"/>
                </a:solidFill>
              </a:rPr>
              <a:t>ACR Recommendations for Treatment of Early RA</a:t>
            </a:r>
          </a:p>
        </p:txBody>
      </p:sp>
      <p:sp>
        <p:nvSpPr>
          <p:cNvPr id="100355" name="Content Placeholder 2"/>
          <p:cNvSpPr>
            <a:spLocks noGrp="1"/>
          </p:cNvSpPr>
          <p:nvPr>
            <p:ph idx="1"/>
          </p:nvPr>
        </p:nvSpPr>
        <p:spPr>
          <a:xfrm>
            <a:off x="457200" y="1752600"/>
            <a:ext cx="4624388" cy="4525963"/>
          </a:xfrm>
        </p:spPr>
        <p:txBody>
          <a:bodyPr>
            <a:normAutofit/>
          </a:bodyPr>
          <a:lstStyle/>
          <a:p>
            <a:pPr eaLnBrk="1" hangingPunct="1">
              <a:spcBef>
                <a:spcPct val="0"/>
              </a:spcBef>
            </a:pPr>
            <a:r>
              <a:rPr lang="en-CA" altLang="en-US" sz="2400" dirty="0"/>
              <a:t>All patients with </a:t>
            </a:r>
            <a:r>
              <a:rPr lang="en-CA" altLang="en-US" sz="2400" b="1" dirty="0">
                <a:solidFill>
                  <a:srgbClr val="87171A"/>
                </a:solidFill>
              </a:rPr>
              <a:t>RA </a:t>
            </a:r>
            <a:r>
              <a:rPr lang="en-CA" altLang="en-US" sz="2400" dirty="0"/>
              <a:t>require early </a:t>
            </a:r>
            <a:r>
              <a:rPr lang="en-CA" altLang="en-US" sz="2400" b="1" dirty="0">
                <a:solidFill>
                  <a:srgbClr val="87171A"/>
                </a:solidFill>
              </a:rPr>
              <a:t>DMARD</a:t>
            </a:r>
            <a:r>
              <a:rPr lang="en-CA" altLang="en-US" sz="2400" dirty="0"/>
              <a:t> therapy</a:t>
            </a:r>
          </a:p>
          <a:p>
            <a:pPr eaLnBrk="1" hangingPunct="1">
              <a:spcBef>
                <a:spcPct val="0"/>
              </a:spcBef>
            </a:pPr>
            <a:endParaRPr lang="en-CA" altLang="en-US" sz="2400" b="1" dirty="0">
              <a:solidFill>
                <a:srgbClr val="006600"/>
              </a:solidFill>
            </a:endParaRPr>
          </a:p>
          <a:p>
            <a:pPr eaLnBrk="1" hangingPunct="1">
              <a:spcBef>
                <a:spcPct val="0"/>
              </a:spcBef>
            </a:pPr>
            <a:r>
              <a:rPr lang="en-CA" altLang="en-US" sz="2400" b="1" dirty="0">
                <a:solidFill>
                  <a:srgbClr val="87171A"/>
                </a:solidFill>
              </a:rPr>
              <a:t>Short-term</a:t>
            </a:r>
            <a:r>
              <a:rPr lang="en-CA" altLang="en-US" sz="2400" dirty="0"/>
              <a:t> prednisone </a:t>
            </a:r>
            <a:br>
              <a:rPr lang="en-CA" altLang="en-US" sz="2400" dirty="0"/>
            </a:br>
            <a:r>
              <a:rPr lang="en-CA" altLang="en-US" sz="2400" dirty="0"/>
              <a:t>(&lt;3 months) can be added</a:t>
            </a:r>
          </a:p>
          <a:p>
            <a:pPr eaLnBrk="1" hangingPunct="1">
              <a:spcBef>
                <a:spcPct val="0"/>
              </a:spcBef>
            </a:pPr>
            <a:endParaRPr lang="en-CA" altLang="en-US" sz="2400" b="1" dirty="0">
              <a:solidFill>
                <a:srgbClr val="006600"/>
              </a:solidFill>
            </a:endParaRPr>
          </a:p>
          <a:p>
            <a:pPr eaLnBrk="1" hangingPunct="1">
              <a:spcBef>
                <a:spcPct val="0"/>
              </a:spcBef>
            </a:pPr>
            <a:r>
              <a:rPr lang="en-CA" altLang="en-US" sz="2400" b="1" dirty="0">
                <a:solidFill>
                  <a:srgbClr val="87171A"/>
                </a:solidFill>
              </a:rPr>
              <a:t>Methotrexate:</a:t>
            </a:r>
            <a:r>
              <a:rPr lang="en-CA" altLang="en-US" sz="2400" dirty="0"/>
              <a:t> preferred initial DMARD  </a:t>
            </a:r>
          </a:p>
          <a:p>
            <a:pPr eaLnBrk="1" hangingPunct="1">
              <a:spcBef>
                <a:spcPct val="0"/>
              </a:spcBef>
            </a:pPr>
            <a:endParaRPr lang="en-CA" altLang="en-US" sz="2400" b="1" dirty="0">
              <a:solidFill>
                <a:srgbClr val="87171A"/>
              </a:solidFill>
            </a:endParaRPr>
          </a:p>
          <a:p>
            <a:pPr eaLnBrk="1" hangingPunct="1">
              <a:spcBef>
                <a:spcPct val="0"/>
              </a:spcBef>
            </a:pPr>
            <a:r>
              <a:rPr lang="en-CA" altLang="en-US" sz="2400" b="1" dirty="0">
                <a:solidFill>
                  <a:srgbClr val="87171A"/>
                </a:solidFill>
              </a:rPr>
              <a:t>Combination therapy </a:t>
            </a:r>
            <a:r>
              <a:rPr lang="en-CA" altLang="en-US" sz="2400" dirty="0"/>
              <a:t>is the standard of care in RA management  </a:t>
            </a:r>
          </a:p>
        </p:txBody>
      </p:sp>
      <p:sp>
        <p:nvSpPr>
          <p:cNvPr id="100356" name="Rectangle 6"/>
          <p:cNvSpPr>
            <a:spLocks noChangeArrowheads="1"/>
          </p:cNvSpPr>
          <p:nvPr/>
        </p:nvSpPr>
        <p:spPr bwMode="auto">
          <a:xfrm>
            <a:off x="0" y="6464300"/>
            <a:ext cx="85423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a:t>Singh JA, Saag KG, Bridges SL, </a:t>
            </a:r>
            <a:r>
              <a:rPr lang="en-CA" altLang="en-US" sz="1000" i="1"/>
              <a:t>et al</a:t>
            </a:r>
            <a:r>
              <a:rPr lang="en-CA" altLang="en-US" sz="1000"/>
              <a:t>.. Arthritis &amp; Rheumatology. 2016;68(1):1-26. BC Medical Association. Rheumatoid Arthritis: Diagnosis, Management and Monitoring Summary. </a:t>
            </a:r>
            <a:r>
              <a:rPr lang="en-CA" altLang="en-US" sz="1000">
                <a:hlinkClick r:id="rId3"/>
              </a:rPr>
              <a:t>http://www2.gov.bc.ca/assets/gov/health/practitioner-pro/bc-guidelines/ra_guideline_summary.pdf</a:t>
            </a:r>
            <a:r>
              <a:rPr lang="en-CA" altLang="en-US" sz="1000"/>
              <a:t>.   </a:t>
            </a:r>
          </a:p>
        </p:txBody>
      </p:sp>
      <p:sp>
        <p:nvSpPr>
          <p:cNvPr id="100357" name="TextBox 3"/>
          <p:cNvSpPr txBox="1">
            <a:spLocks noChangeArrowheads="1"/>
          </p:cNvSpPr>
          <p:nvPr/>
        </p:nvSpPr>
        <p:spPr bwMode="auto">
          <a:xfrm>
            <a:off x="0" y="6248400"/>
            <a:ext cx="7543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a:t>RA: rheumatoid arthritis; DMARD: disease-modifying anti-rheumatic drug</a:t>
            </a:r>
          </a:p>
        </p:txBody>
      </p:sp>
      <p:grpSp>
        <p:nvGrpSpPr>
          <p:cNvPr id="100358" name="Group 7"/>
          <p:cNvGrpSpPr>
            <a:grpSpLocks/>
          </p:cNvGrpSpPr>
          <p:nvPr/>
        </p:nvGrpSpPr>
        <p:grpSpPr bwMode="auto">
          <a:xfrm>
            <a:off x="5065713" y="1030288"/>
            <a:ext cx="3602037" cy="4967287"/>
            <a:chOff x="5138630" y="1097580"/>
            <a:chExt cx="3601050" cy="4967853"/>
          </a:xfrm>
        </p:grpSpPr>
        <p:cxnSp>
          <p:nvCxnSpPr>
            <p:cNvPr id="9" name="Straight Arrow Connector 8"/>
            <p:cNvCxnSpPr>
              <a:stCxn id="16" idx="2"/>
            </p:cNvCxnSpPr>
            <p:nvPr/>
          </p:nvCxnSpPr>
          <p:spPr>
            <a:xfrm>
              <a:off x="6398760" y="1637392"/>
              <a:ext cx="1341069" cy="582678"/>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16" idx="3"/>
            </p:cNvCxnSpPr>
            <p:nvPr/>
          </p:nvCxnSpPr>
          <p:spPr>
            <a:xfrm flipH="1">
              <a:off x="6190854" y="2020022"/>
              <a:ext cx="366613" cy="257204"/>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8" idx="2"/>
            </p:cNvCxnSpPr>
            <p:nvPr/>
          </p:nvCxnSpPr>
          <p:spPr>
            <a:xfrm>
              <a:off x="8092157" y="2996446"/>
              <a:ext cx="7936" cy="288958"/>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17" idx="2"/>
            </p:cNvCxnSpPr>
            <p:nvPr/>
          </p:nvCxnSpPr>
          <p:spPr>
            <a:xfrm>
              <a:off x="5786153" y="2996446"/>
              <a:ext cx="0" cy="288958"/>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192590" y="3285404"/>
              <a:ext cx="1206169" cy="1006590"/>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7443048" y="3285404"/>
              <a:ext cx="1252194" cy="1006590"/>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a:stCxn id="19" idx="2"/>
              <a:endCxn id="22" idx="0"/>
            </p:cNvCxnSpPr>
            <p:nvPr/>
          </p:nvCxnSpPr>
          <p:spPr>
            <a:xfrm>
              <a:off x="6935188" y="4941355"/>
              <a:ext cx="6348" cy="234977"/>
            </a:xfrm>
            <a:prstGeom prst="straightConnector1">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6398760" y="1097580"/>
              <a:ext cx="1080791" cy="1079623"/>
            </a:xfrm>
            <a:prstGeom prst="ellipse">
              <a:avLst/>
            </a:prstGeom>
            <a:gradFill>
              <a:gsLst>
                <a:gs pos="0">
                  <a:schemeClr val="accent1">
                    <a:lumMod val="5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CA" sz="1000" b="1" dirty="0">
                  <a:solidFill>
                    <a:schemeClr val="bg1"/>
                  </a:solidFill>
                </a:rPr>
                <a:t>DMARD-Naïve</a:t>
              </a:r>
              <a:br>
                <a:rPr lang="en-CA" sz="1000" b="1" dirty="0">
                  <a:solidFill>
                    <a:schemeClr val="bg1"/>
                  </a:solidFill>
                </a:rPr>
              </a:br>
              <a:r>
                <a:rPr lang="en-CA" sz="1000" b="1" dirty="0">
                  <a:solidFill>
                    <a:schemeClr val="bg1"/>
                  </a:solidFill>
                </a:rPr>
                <a:t>Early RA</a:t>
              </a:r>
            </a:p>
          </p:txBody>
        </p:sp>
        <p:sp>
          <p:nvSpPr>
            <p:cNvPr id="17" name="Diamond 16"/>
            <p:cNvSpPr/>
            <p:nvPr/>
          </p:nvSpPr>
          <p:spPr>
            <a:xfrm>
              <a:off x="5138630" y="1916823"/>
              <a:ext cx="1296632" cy="1079623"/>
            </a:xfrm>
            <a:prstGeom prst="diamond">
              <a:avLst/>
            </a:prstGeom>
            <a:solidFill>
              <a:schemeClr val="tx2">
                <a:lumMod val="20000"/>
                <a:lumOff val="80000"/>
              </a:schemeClr>
            </a:solidFill>
            <a:ln w="158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CA" sz="1000" b="1" dirty="0">
                  <a:solidFill>
                    <a:schemeClr val="tx1"/>
                  </a:solidFill>
                </a:rPr>
                <a:t>Low Disease Activity</a:t>
              </a:r>
            </a:p>
          </p:txBody>
        </p:sp>
        <p:sp>
          <p:nvSpPr>
            <p:cNvPr id="18" name="Diamond 17"/>
            <p:cNvSpPr/>
            <p:nvPr/>
          </p:nvSpPr>
          <p:spPr>
            <a:xfrm>
              <a:off x="7443048" y="1916823"/>
              <a:ext cx="1296632" cy="1079623"/>
            </a:xfrm>
            <a:prstGeom prst="diamond">
              <a:avLst/>
            </a:prstGeom>
            <a:solidFill>
              <a:schemeClr val="tx2">
                <a:lumMod val="20000"/>
                <a:lumOff val="80000"/>
              </a:schemeClr>
            </a:solidFill>
            <a:ln w="158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CA" sz="1000" b="1" dirty="0">
                  <a:solidFill>
                    <a:schemeClr val="tx1"/>
                  </a:solidFill>
                </a:rPr>
                <a:t>Moderate or High</a:t>
              </a:r>
              <a:br>
                <a:rPr lang="en-CA" sz="1000" b="1" dirty="0">
                  <a:solidFill>
                    <a:schemeClr val="tx1"/>
                  </a:solidFill>
                </a:rPr>
              </a:br>
              <a:r>
                <a:rPr lang="en-CA" sz="1000" b="1" dirty="0">
                  <a:solidFill>
                    <a:schemeClr val="tx1"/>
                  </a:solidFill>
                </a:rPr>
                <a:t>Disease Activity</a:t>
              </a:r>
            </a:p>
          </p:txBody>
        </p:sp>
        <p:sp>
          <p:nvSpPr>
            <p:cNvPr id="19" name="Diamond 18"/>
            <p:cNvSpPr/>
            <p:nvPr/>
          </p:nvSpPr>
          <p:spPr>
            <a:xfrm>
              <a:off x="6287665" y="3861732"/>
              <a:ext cx="1295045" cy="1079623"/>
            </a:xfrm>
            <a:prstGeom prst="diamond">
              <a:avLst/>
            </a:prstGeom>
            <a:solidFill>
              <a:schemeClr val="tx2">
                <a:lumMod val="20000"/>
                <a:lumOff val="80000"/>
              </a:schemeClr>
            </a:solidFill>
            <a:ln w="158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CA" sz="1000" b="1" dirty="0">
                  <a:solidFill>
                    <a:schemeClr val="tx1"/>
                  </a:solidFill>
                </a:rPr>
                <a:t>Moderate or High</a:t>
              </a:r>
              <a:br>
                <a:rPr lang="en-CA" sz="1000" b="1" dirty="0">
                  <a:solidFill>
                    <a:schemeClr val="tx1"/>
                  </a:solidFill>
                </a:rPr>
              </a:br>
              <a:r>
                <a:rPr lang="en-CA" sz="1000" b="1" dirty="0">
                  <a:solidFill>
                    <a:schemeClr val="tx1"/>
                  </a:solidFill>
                </a:rPr>
                <a:t>Disease Activity</a:t>
              </a:r>
            </a:p>
          </p:txBody>
        </p:sp>
        <p:sp>
          <p:nvSpPr>
            <p:cNvPr id="20" name="Rectangle 19"/>
            <p:cNvSpPr/>
            <p:nvPr/>
          </p:nvSpPr>
          <p:spPr>
            <a:xfrm>
              <a:off x="5192590" y="3285404"/>
              <a:ext cx="899865" cy="539812"/>
            </a:xfrm>
            <a:prstGeom prst="rect">
              <a:avLst/>
            </a:prstGeom>
            <a:solidFill>
              <a:srgbClr val="6CCE6C"/>
            </a:solidFill>
            <a:ln w="158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CA" sz="1000" b="1" dirty="0">
                  <a:solidFill>
                    <a:schemeClr val="tx1"/>
                  </a:solidFill>
                </a:rPr>
                <a:t>DMARD</a:t>
              </a:r>
              <a:br>
                <a:rPr lang="en-CA" sz="1000" b="1" dirty="0">
                  <a:solidFill>
                    <a:schemeClr val="tx1"/>
                  </a:solidFill>
                </a:rPr>
              </a:br>
              <a:r>
                <a:rPr lang="en-CA" sz="1000" b="1" dirty="0">
                  <a:solidFill>
                    <a:schemeClr val="tx1"/>
                  </a:solidFill>
                </a:rPr>
                <a:t>Monotherapy</a:t>
              </a:r>
            </a:p>
          </p:txBody>
        </p:sp>
        <p:sp>
          <p:nvSpPr>
            <p:cNvPr id="21" name="Rectangle 20"/>
            <p:cNvSpPr/>
            <p:nvPr/>
          </p:nvSpPr>
          <p:spPr>
            <a:xfrm>
              <a:off x="7793789" y="3285404"/>
              <a:ext cx="901453" cy="541399"/>
            </a:xfrm>
            <a:prstGeom prst="rect">
              <a:avLst/>
            </a:prstGeom>
            <a:solidFill>
              <a:srgbClr val="FFC000"/>
            </a:solidFill>
            <a:ln w="15875">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CA" sz="1000" b="1" i="1" dirty="0">
                  <a:solidFill>
                    <a:schemeClr val="tx1"/>
                  </a:solidFill>
                </a:rPr>
                <a:t>DMARD</a:t>
              </a:r>
              <a:br>
                <a:rPr lang="en-CA" sz="1000" b="1" i="1" dirty="0">
                  <a:solidFill>
                    <a:schemeClr val="tx1"/>
                  </a:solidFill>
                </a:rPr>
              </a:br>
              <a:r>
                <a:rPr lang="en-CA" sz="1000" b="1" i="1" dirty="0">
                  <a:solidFill>
                    <a:schemeClr val="tx1"/>
                  </a:solidFill>
                </a:rPr>
                <a:t>Mono/Combo therapy</a:t>
              </a:r>
            </a:p>
          </p:txBody>
        </p:sp>
        <p:sp>
          <p:nvSpPr>
            <p:cNvPr id="22" name="Rectangle 21"/>
            <p:cNvSpPr/>
            <p:nvPr/>
          </p:nvSpPr>
          <p:spPr>
            <a:xfrm>
              <a:off x="5797261" y="5176332"/>
              <a:ext cx="2288548" cy="889101"/>
            </a:xfrm>
            <a:prstGeom prst="rect">
              <a:avLst/>
            </a:prstGeom>
            <a:solidFill>
              <a:srgbClr val="6CCE6C"/>
            </a:solidFill>
            <a:ln w="15875">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lnSpc>
                  <a:spcPct val="150000"/>
                </a:lnSpc>
                <a:spcBef>
                  <a:spcPts val="0"/>
                </a:spcBef>
                <a:spcAft>
                  <a:spcPts val="0"/>
                </a:spcAft>
                <a:defRPr/>
              </a:pPr>
              <a:r>
                <a:rPr lang="en-CA" sz="1000" b="1" dirty="0">
                  <a:solidFill>
                    <a:schemeClr val="tx1"/>
                  </a:solidFill>
                </a:rPr>
                <a:t>Combination Traditional DMARDs or</a:t>
              </a:r>
            </a:p>
            <a:p>
              <a:pPr algn="ctr" eaLnBrk="1" fontAlgn="auto" hangingPunct="1">
                <a:lnSpc>
                  <a:spcPct val="150000"/>
                </a:lnSpc>
                <a:spcBef>
                  <a:spcPts val="0"/>
                </a:spcBef>
                <a:spcAft>
                  <a:spcPts val="0"/>
                </a:spcAft>
                <a:defRPr/>
              </a:pPr>
              <a:r>
                <a:rPr lang="en-CA" sz="1000" b="1" dirty="0">
                  <a:solidFill>
                    <a:schemeClr val="tx1"/>
                  </a:solidFill>
                </a:rPr>
                <a:t>TNF inhibitor +/- MTX or</a:t>
              </a:r>
            </a:p>
            <a:p>
              <a:pPr algn="ctr" eaLnBrk="1" fontAlgn="auto" hangingPunct="1">
                <a:lnSpc>
                  <a:spcPct val="150000"/>
                </a:lnSpc>
                <a:spcBef>
                  <a:spcPts val="0"/>
                </a:spcBef>
                <a:spcAft>
                  <a:spcPts val="0"/>
                </a:spcAft>
                <a:defRPr/>
              </a:pPr>
              <a:r>
                <a:rPr lang="en-CA" sz="1000" b="1" dirty="0">
                  <a:solidFill>
                    <a:schemeClr val="tx1"/>
                  </a:solidFill>
                </a:rPr>
                <a:t>Non-TNF Biologic +/- MTX</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200" dirty="0">
                <a:solidFill>
                  <a:srgbClr val="00314A"/>
                </a:solidFill>
              </a:rPr>
              <a:t>Management of Early RA Whilst Waiting for Specialist Appointment </a:t>
            </a:r>
            <a:r>
              <a:rPr lang="en-US" sz="2700" dirty="0">
                <a:solidFill>
                  <a:srgbClr val="00314A"/>
                </a:solidFill>
              </a:rPr>
              <a:t>(Cont’d)</a:t>
            </a:r>
            <a:endParaRPr lang="en-CA" sz="2700" dirty="0">
              <a:solidFill>
                <a:srgbClr val="00314A"/>
              </a:solidFill>
            </a:endParaRPr>
          </a:p>
        </p:txBody>
      </p:sp>
      <p:sp>
        <p:nvSpPr>
          <p:cNvPr id="3" name="Content Placeholder 2"/>
          <p:cNvSpPr>
            <a:spLocks noGrp="1"/>
          </p:cNvSpPr>
          <p:nvPr>
            <p:ph idx="1"/>
          </p:nvPr>
        </p:nvSpPr>
        <p:spPr/>
        <p:txBody>
          <a:bodyPr rtlCol="0">
            <a:normAutofit fontScale="92500" lnSpcReduction="10000"/>
          </a:bodyPr>
          <a:lstStyle/>
          <a:p>
            <a:pPr marL="0" indent="0" eaLnBrk="1" fontAlgn="auto" hangingPunct="1">
              <a:spcAft>
                <a:spcPts val="0"/>
              </a:spcAft>
              <a:buFont typeface="Arial"/>
              <a:buNone/>
              <a:defRPr/>
            </a:pPr>
            <a:r>
              <a:rPr lang="en-CA" sz="2800" dirty="0"/>
              <a:t>When </a:t>
            </a:r>
            <a:r>
              <a:rPr lang="en-CA" sz="2800" b="1" dirty="0">
                <a:solidFill>
                  <a:srgbClr val="87171A"/>
                </a:solidFill>
              </a:rPr>
              <a:t>confident </a:t>
            </a:r>
            <a:r>
              <a:rPr lang="en-CA" sz="2800" dirty="0">
                <a:solidFill>
                  <a:srgbClr val="87171A"/>
                </a:solidFill>
              </a:rPr>
              <a:t>of </a:t>
            </a:r>
            <a:r>
              <a:rPr lang="en-CA" sz="2800" b="1" dirty="0">
                <a:solidFill>
                  <a:srgbClr val="87171A"/>
                </a:solidFill>
              </a:rPr>
              <a:t>diagnosis, consider starting DMARDs</a:t>
            </a:r>
            <a:r>
              <a:rPr lang="en-CA" sz="2800" dirty="0">
                <a:solidFill>
                  <a:srgbClr val="87171A"/>
                </a:solidFill>
              </a:rPr>
              <a:t>:</a:t>
            </a:r>
          </a:p>
          <a:p>
            <a:pPr eaLnBrk="1" fontAlgn="auto" hangingPunct="1">
              <a:spcAft>
                <a:spcPts val="0"/>
              </a:spcAft>
              <a:buFont typeface="Arial"/>
              <a:buChar char="•"/>
              <a:defRPr/>
            </a:pPr>
            <a:r>
              <a:rPr lang="en-CA" sz="2800" dirty="0"/>
              <a:t>MTX 20 mg per week with folic acid, HCQ (400 mg OD- 6.5mg/kg lean body weight) or SSZ (1 G BID)</a:t>
            </a:r>
          </a:p>
          <a:p>
            <a:pPr eaLnBrk="1" fontAlgn="auto" hangingPunct="1">
              <a:spcAft>
                <a:spcPts val="0"/>
              </a:spcAft>
              <a:buFont typeface="Arial"/>
              <a:buChar char="•"/>
              <a:defRPr/>
            </a:pPr>
            <a:r>
              <a:rPr lang="en-CA" sz="2800" dirty="0"/>
              <a:t>If uncertain about management, call rheumatologist for assistance</a:t>
            </a:r>
          </a:p>
          <a:p>
            <a:pPr eaLnBrk="1" fontAlgn="auto" hangingPunct="1">
              <a:spcAft>
                <a:spcPts val="0"/>
              </a:spcAft>
              <a:buFont typeface="Arial"/>
              <a:buChar char="•"/>
              <a:defRPr/>
            </a:pPr>
            <a:endParaRPr lang="en-CA" sz="2800" dirty="0"/>
          </a:p>
          <a:p>
            <a:pPr eaLnBrk="1" fontAlgn="auto" hangingPunct="1">
              <a:spcAft>
                <a:spcPts val="0"/>
              </a:spcAft>
              <a:buFont typeface="Arial"/>
              <a:buChar char="•"/>
              <a:defRPr/>
            </a:pPr>
            <a:r>
              <a:rPr lang="en-CA" sz="2800" b="1" dirty="0">
                <a:solidFill>
                  <a:srgbClr val="87171A"/>
                </a:solidFill>
              </a:rPr>
              <a:t>Specialist referral </a:t>
            </a:r>
            <a:r>
              <a:rPr lang="en-CA" sz="2800" dirty="0"/>
              <a:t>and be sure to indicate “</a:t>
            </a:r>
            <a:r>
              <a:rPr lang="en-CA" sz="2800" b="1" dirty="0"/>
              <a:t>new onset of RA.”</a:t>
            </a:r>
          </a:p>
          <a:p>
            <a:pPr eaLnBrk="1" fontAlgn="auto" hangingPunct="1">
              <a:spcAft>
                <a:spcPts val="0"/>
              </a:spcAft>
              <a:buFont typeface="Arial"/>
              <a:buChar char="•"/>
              <a:defRPr/>
            </a:pPr>
            <a:endParaRPr lang="en-CA" sz="2800" dirty="0"/>
          </a:p>
        </p:txBody>
      </p:sp>
      <p:sp>
        <p:nvSpPr>
          <p:cNvPr id="6" name="TextBox 3"/>
          <p:cNvSpPr txBox="1">
            <a:spLocks noChangeArrowheads="1"/>
          </p:cNvSpPr>
          <p:nvPr/>
        </p:nvSpPr>
        <p:spPr bwMode="auto">
          <a:xfrm>
            <a:off x="200025" y="5992019"/>
            <a:ext cx="8743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dirty="0"/>
              <a:t>Adapted from: </a:t>
            </a:r>
          </a:p>
          <a:p>
            <a:pPr eaLnBrk="1" hangingPunct="1">
              <a:spcBef>
                <a:spcPct val="0"/>
              </a:spcBef>
              <a:buFontTx/>
              <a:buNone/>
            </a:pPr>
            <a:r>
              <a:rPr lang="en-CA" altLang="en-US" sz="1000" dirty="0"/>
              <a:t>Singh J. et al. 2015. 2015 ACR Guideline for the Treatment of Rheumatoid Arthritis.  </a:t>
            </a:r>
          </a:p>
          <a:p>
            <a:pPr eaLnBrk="1" hangingPunct="1">
              <a:spcBef>
                <a:spcPct val="0"/>
              </a:spcBef>
              <a:buFontTx/>
              <a:buNone/>
            </a:pPr>
            <a:r>
              <a:rPr lang="en-CA" altLang="en-US" sz="1000" dirty="0">
                <a:hlinkClick r:id="rId3"/>
              </a:rPr>
              <a:t>http://www.rheumatology.org/Portals/0/Files/ACR%202015%20RA%20Guideline.pdf</a:t>
            </a:r>
            <a:r>
              <a:rPr lang="en-CA" altLang="en-US" sz="10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images.wisegeek.com/justice-scales.jpg"/>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b="5376"/>
          <a:stretch>
            <a:fillRect/>
          </a:stretch>
        </p:blipFill>
        <p:spPr bwMode="auto">
          <a:xfrm>
            <a:off x="2803525" y="3314700"/>
            <a:ext cx="3605213"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le 1"/>
          <p:cNvSpPr>
            <a:spLocks noGrp="1"/>
          </p:cNvSpPr>
          <p:nvPr>
            <p:ph type="title"/>
            <p:custDataLst>
              <p:tags r:id="rId2"/>
            </p:custDataLst>
          </p:nvPr>
        </p:nvSpPr>
        <p:spPr>
          <a:xfrm>
            <a:off x="457200" y="149225"/>
            <a:ext cx="8280400" cy="1143000"/>
          </a:xfrm>
        </p:spPr>
        <p:txBody>
          <a:bodyPr/>
          <a:lstStyle/>
          <a:p>
            <a:pPr eaLnBrk="1" hangingPunct="1"/>
            <a:r>
              <a:rPr lang="fr-FR" altLang="en-US">
                <a:solidFill>
                  <a:srgbClr val="00314A"/>
                </a:solidFill>
              </a:rPr>
              <a:t>Addressing Patient Fear</a:t>
            </a:r>
            <a:endParaRPr lang="fr-CA" altLang="en-US">
              <a:solidFill>
                <a:srgbClr val="00314A"/>
              </a:solidFill>
            </a:endParaRPr>
          </a:p>
        </p:txBody>
      </p:sp>
      <p:sp>
        <p:nvSpPr>
          <p:cNvPr id="3" name="Content Placeholder 2"/>
          <p:cNvSpPr>
            <a:spLocks noGrp="1"/>
          </p:cNvSpPr>
          <p:nvPr>
            <p:ph idx="1"/>
            <p:custDataLst>
              <p:tags r:id="rId3"/>
            </p:custDataLst>
          </p:nvPr>
        </p:nvSpPr>
        <p:spPr>
          <a:xfrm>
            <a:off x="457200" y="1443038"/>
            <a:ext cx="8439150" cy="4964112"/>
          </a:xfrm>
        </p:spPr>
        <p:txBody>
          <a:bodyPr rtlCol="0">
            <a:normAutofit/>
          </a:bodyPr>
          <a:lstStyle/>
          <a:p>
            <a:pPr eaLnBrk="1" fontAlgn="auto" hangingPunct="1">
              <a:spcAft>
                <a:spcPts val="0"/>
              </a:spcAft>
              <a:buFont typeface="Arial"/>
              <a:buChar char="•"/>
              <a:defRPr/>
            </a:pPr>
            <a:r>
              <a:rPr lang="en-CA" b="1" dirty="0">
                <a:solidFill>
                  <a:srgbClr val="2A4A70"/>
                </a:solidFill>
              </a:rPr>
              <a:t>Always balance risks versus potential benefits</a:t>
            </a:r>
          </a:p>
          <a:p>
            <a:pPr eaLnBrk="1" fontAlgn="auto" hangingPunct="1">
              <a:spcAft>
                <a:spcPts val="0"/>
              </a:spcAft>
              <a:buFont typeface="Arial"/>
              <a:buChar char="•"/>
              <a:defRPr/>
            </a:pPr>
            <a:r>
              <a:rPr lang="en-CA" b="1" dirty="0">
                <a:solidFill>
                  <a:srgbClr val="2A4A70"/>
                </a:solidFill>
              </a:rPr>
              <a:t>Frame Adverse Events vs. better RA control</a:t>
            </a:r>
          </a:p>
          <a:p>
            <a:pPr lvl="1" indent="-342900" eaLnBrk="1" fontAlgn="auto" hangingPunct="1">
              <a:spcAft>
                <a:spcPts val="0"/>
              </a:spcAft>
              <a:buClr>
                <a:schemeClr val="accent1">
                  <a:lumMod val="50000"/>
                </a:schemeClr>
              </a:buClr>
              <a:buFont typeface="Arial" panose="020B0604020202020204" pitchFamily="34" charset="0"/>
              <a:buChar char="•"/>
              <a:defRPr/>
            </a:pPr>
            <a:r>
              <a:rPr lang="en-CA" sz="2000" dirty="0"/>
              <a:t>Undertreated RA will progress to irreversible damages</a:t>
            </a:r>
          </a:p>
          <a:p>
            <a:pPr eaLnBrk="1" fontAlgn="auto" hangingPunct="1">
              <a:spcAft>
                <a:spcPts val="0"/>
              </a:spcAft>
              <a:buClr>
                <a:schemeClr val="accent1">
                  <a:lumMod val="50000"/>
                </a:schemeClr>
              </a:buClr>
              <a:defRPr/>
            </a:pPr>
            <a:endParaRPr lang="fr-FR" sz="2400" dirty="0"/>
          </a:p>
          <a:p>
            <a:pPr eaLnBrk="1" fontAlgn="auto" hangingPunct="1">
              <a:spcAft>
                <a:spcPts val="0"/>
              </a:spcAft>
              <a:buFont typeface="Arial"/>
              <a:buChar char="•"/>
              <a:defRPr/>
            </a:pPr>
            <a:endParaRPr lang="fr-CA" sz="2400" dirty="0"/>
          </a:p>
          <a:p>
            <a:pPr eaLnBrk="1" fontAlgn="auto" hangingPunct="1">
              <a:spcAft>
                <a:spcPts val="0"/>
              </a:spcAft>
              <a:buFont typeface="Arial"/>
              <a:buChar char="•"/>
              <a:defRPr/>
            </a:pPr>
            <a:endParaRPr lang="en-US" sz="2400" dirty="0"/>
          </a:p>
          <a:p>
            <a:pPr eaLnBrk="1" fontAlgn="auto" hangingPunct="1">
              <a:spcAft>
                <a:spcPts val="0"/>
              </a:spcAft>
              <a:buFont typeface="Arial"/>
              <a:buChar char="•"/>
              <a:defRPr/>
            </a:pPr>
            <a:endParaRPr lang="en-US" sz="2400" dirty="0"/>
          </a:p>
          <a:p>
            <a:pPr eaLnBrk="1" fontAlgn="auto" hangingPunct="1">
              <a:spcAft>
                <a:spcPts val="0"/>
              </a:spcAft>
              <a:buFont typeface="Arial"/>
              <a:buChar char="•"/>
              <a:defRPr/>
            </a:pPr>
            <a:endParaRPr lang="en-US" sz="2400" dirty="0"/>
          </a:p>
          <a:p>
            <a:pPr eaLnBrk="1" fontAlgn="auto" hangingPunct="1">
              <a:spcAft>
                <a:spcPts val="0"/>
              </a:spcAft>
              <a:buFont typeface="Arial"/>
              <a:buChar char="•"/>
              <a:defRPr/>
            </a:pPr>
            <a:endParaRPr lang="en-US" sz="2400" dirty="0"/>
          </a:p>
          <a:p>
            <a:pPr algn="ctr" eaLnBrk="1" fontAlgn="auto" hangingPunct="1">
              <a:spcAft>
                <a:spcPts val="0"/>
              </a:spcAft>
              <a:buFont typeface="Arial"/>
              <a:buChar char="•"/>
              <a:defRPr/>
            </a:pPr>
            <a:endParaRPr lang="en-US" sz="2400" b="1" dirty="0">
              <a:solidFill>
                <a:schemeClr val="tx2">
                  <a:lumMod val="75000"/>
                </a:schemeClr>
              </a:solidFill>
            </a:endParaRPr>
          </a:p>
          <a:p>
            <a:pPr algn="ctr" eaLnBrk="1" fontAlgn="auto" hangingPunct="1">
              <a:spcAft>
                <a:spcPts val="0"/>
              </a:spcAft>
              <a:buFont typeface="Arial"/>
              <a:buChar char="•"/>
              <a:defRPr/>
            </a:pPr>
            <a:endParaRPr lang="en-US" sz="2400" b="1" dirty="0">
              <a:solidFill>
                <a:schemeClr val="tx2">
                  <a:lumMod val="75000"/>
                </a:schemeClr>
              </a:solidFill>
            </a:endParaRPr>
          </a:p>
          <a:p>
            <a:pPr marL="0" indent="0" algn="ctr" eaLnBrk="1" fontAlgn="auto" hangingPunct="1">
              <a:spcAft>
                <a:spcPts val="0"/>
              </a:spcAft>
              <a:buFont typeface="Arial"/>
              <a:buNone/>
              <a:defRPr/>
            </a:pPr>
            <a:endParaRPr lang="en-US" sz="2400" b="1" dirty="0">
              <a:solidFill>
                <a:schemeClr val="tx2">
                  <a:lumMod val="75000"/>
                </a:schemeClr>
              </a:solidFill>
            </a:endParaRPr>
          </a:p>
        </p:txBody>
      </p:sp>
      <p:sp>
        <p:nvSpPr>
          <p:cNvPr id="62469" name="TextBox 9"/>
          <p:cNvSpPr txBox="1">
            <a:spLocks noChangeArrowheads="1"/>
          </p:cNvSpPr>
          <p:nvPr>
            <p:custDataLst>
              <p:tags r:id="rId4"/>
            </p:custDataLst>
          </p:nvPr>
        </p:nvSpPr>
        <p:spPr bwMode="auto">
          <a:xfrm>
            <a:off x="7105650" y="6611938"/>
            <a:ext cx="2038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CA" altLang="en-US" sz="1000">
                <a:solidFill>
                  <a:srgbClr val="000000"/>
                </a:solidFill>
              </a:rPr>
              <a:t>Opinions from commitee of experts</a:t>
            </a:r>
          </a:p>
        </p:txBody>
      </p:sp>
      <p:sp>
        <p:nvSpPr>
          <p:cNvPr id="62470" name="TextBox 5"/>
          <p:cNvSpPr txBox="1">
            <a:spLocks noChangeArrowheads="1"/>
          </p:cNvSpPr>
          <p:nvPr>
            <p:custDataLst>
              <p:tags r:id="rId5"/>
            </p:custDataLst>
          </p:nvPr>
        </p:nvSpPr>
        <p:spPr bwMode="auto">
          <a:xfrm>
            <a:off x="6640513" y="4173538"/>
            <a:ext cx="1882775" cy="2030412"/>
          </a:xfrm>
          <a:prstGeom prst="rect">
            <a:avLst/>
          </a:prstGeom>
          <a:gradFill rotWithShape="1">
            <a:gsLst>
              <a:gs pos="0">
                <a:srgbClr val="9CA5B8"/>
              </a:gs>
              <a:gs pos="50000">
                <a:srgbClr val="C3C8D2"/>
              </a:gs>
              <a:gs pos="100000">
                <a:srgbClr val="E2E4E9"/>
              </a:gs>
            </a:gsLst>
            <a:lin ang="13500000" scaled="1"/>
          </a:gradFill>
          <a:ln w="9525">
            <a:solidFill>
              <a:srgbClr val="2A4A7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CA" altLang="en-US" sz="1800" b="1">
                <a:solidFill>
                  <a:srgbClr val="000000"/>
                </a:solidFill>
              </a:rPr>
              <a:t>High likelihood  of joint destruction, disability, and serious, life-threatening complications </a:t>
            </a:r>
          </a:p>
        </p:txBody>
      </p:sp>
      <p:sp>
        <p:nvSpPr>
          <p:cNvPr id="62471" name="TextBox 6"/>
          <p:cNvSpPr txBox="1">
            <a:spLocks noChangeArrowheads="1"/>
          </p:cNvSpPr>
          <p:nvPr>
            <p:custDataLst>
              <p:tags r:id="rId6"/>
            </p:custDataLst>
          </p:nvPr>
        </p:nvSpPr>
        <p:spPr bwMode="auto">
          <a:xfrm>
            <a:off x="688975" y="3536950"/>
            <a:ext cx="1882775" cy="922338"/>
          </a:xfrm>
          <a:prstGeom prst="rect">
            <a:avLst/>
          </a:prstGeom>
          <a:gradFill rotWithShape="1">
            <a:gsLst>
              <a:gs pos="0">
                <a:srgbClr val="9CA5B8"/>
              </a:gs>
              <a:gs pos="50000">
                <a:srgbClr val="C3C8D2"/>
              </a:gs>
              <a:gs pos="100000">
                <a:srgbClr val="E2E4E9"/>
              </a:gs>
            </a:gsLst>
            <a:lin ang="13500000" scaled="1"/>
          </a:gra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CA" altLang="en-US" sz="1800" b="1">
                <a:solidFill>
                  <a:srgbClr val="000000"/>
                </a:solidFill>
              </a:rPr>
              <a:t>Likelihood of serious adverse events</a:t>
            </a:r>
          </a:p>
        </p:txBody>
      </p:sp>
      <p:pic>
        <p:nvPicPr>
          <p:cNvPr id="62472" name="Picture 4" descr="http://www.fatherryan.org/uploaded/Athletic_Complex/shutterstock_755319.jpg"/>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2984500" y="4716463"/>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2" descr="http://www.ottawa-masonry.ca/wp-content/uploads/2014/03/cornerstone_brickworks_brick_services.jpg"/>
          <p:cNvPicPr>
            <a:picLocks noChangeAspect="1" noChangeArrowheads="1"/>
          </p:cNvPicPr>
          <p:nvPr>
            <p:custDataLst>
              <p:tags r:id="rId8"/>
            </p:custDataLst>
          </p:nvPr>
        </p:nvPicPr>
        <p:blipFill>
          <a:blip r:embed="rId13">
            <a:extLst>
              <a:ext uri="{28A0092B-C50C-407E-A947-70E740481C1C}">
                <a14:useLocalDpi xmlns:a14="http://schemas.microsoft.com/office/drawing/2010/main" val="0"/>
              </a:ext>
            </a:extLst>
          </a:blip>
          <a:srcRect/>
          <a:stretch>
            <a:fillRect/>
          </a:stretch>
        </p:blipFill>
        <p:spPr bwMode="auto">
          <a:xfrm>
            <a:off x="5159375" y="5043488"/>
            <a:ext cx="12319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685800" y="184381"/>
            <a:ext cx="7772400" cy="1609344"/>
          </a:xfrm>
        </p:spPr>
        <p:txBody>
          <a:bodyPr/>
          <a:lstStyle/>
          <a:p>
            <a:pPr eaLnBrk="1" hangingPunct="1"/>
            <a:r>
              <a:rPr lang="en-CA" altLang="en-US" dirty="0">
                <a:solidFill>
                  <a:srgbClr val="00314A"/>
                </a:solidFill>
              </a:rPr>
              <a:t>Program Objectives</a:t>
            </a:r>
          </a:p>
        </p:txBody>
      </p:sp>
      <p:sp>
        <p:nvSpPr>
          <p:cNvPr id="22531" name="Content Placeholder 4"/>
          <p:cNvSpPr>
            <a:spLocks noGrp="1"/>
          </p:cNvSpPr>
          <p:nvPr>
            <p:ph idx="1"/>
          </p:nvPr>
        </p:nvSpPr>
        <p:spPr>
          <a:xfrm>
            <a:off x="457200" y="1417638"/>
            <a:ext cx="8229600" cy="5068887"/>
          </a:xfrm>
        </p:spPr>
        <p:txBody>
          <a:bodyPr>
            <a:normAutofit/>
          </a:bodyPr>
          <a:lstStyle/>
          <a:p>
            <a:pPr marL="0" indent="0">
              <a:buNone/>
            </a:pPr>
            <a:r>
              <a:rPr lang="en-US" sz="3200" dirty="0"/>
              <a:t>upon completion of this session you should be able to ….</a:t>
            </a:r>
            <a:endParaRPr lang="en-US" dirty="0"/>
          </a:p>
          <a:p>
            <a:pPr marL="617220" lvl="1" indent="-342900">
              <a:buFont typeface="+mj-lt"/>
              <a:buAutoNum type="arabicPeriod"/>
            </a:pPr>
            <a:r>
              <a:rPr lang="en-US" sz="2800" dirty="0"/>
              <a:t>Describe the optimal management of early Rheumatoid Arthritis and be able to initiate treatment with common DMARDs</a:t>
            </a:r>
          </a:p>
          <a:p>
            <a:pPr marL="617220" lvl="1" indent="-342900">
              <a:buFont typeface="+mj-lt"/>
              <a:buAutoNum type="arabicPeriod"/>
            </a:pPr>
            <a:r>
              <a:rPr lang="en-US" sz="2800" dirty="0"/>
              <a:t>Identify the special considerations in the use of corticosteroids and biologics in Inflammatory Arthritis</a:t>
            </a:r>
          </a:p>
          <a:p>
            <a:pPr marL="617220" lvl="1" indent="-342900">
              <a:buFont typeface="+mj-lt"/>
              <a:buAutoNum type="arabicPeriod"/>
            </a:pPr>
            <a:r>
              <a:rPr lang="en-US" sz="2800" dirty="0"/>
              <a:t>Understand the referral system and resources available for patients with rheumatic diseases in Northwestern Ontario</a:t>
            </a:r>
            <a:endParaRPr lang="en-CA" alt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3"/>
          <p:cNvSpPr txBox="1">
            <a:spLocks noChangeArrowheads="1"/>
          </p:cNvSpPr>
          <p:nvPr/>
        </p:nvSpPr>
        <p:spPr bwMode="auto">
          <a:xfrm>
            <a:off x="0" y="6172200"/>
            <a:ext cx="9015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a:t>Adapted from: </a:t>
            </a:r>
            <a:r>
              <a:rPr lang="en-CA" altLang="en-US" sz="1000">
                <a:hlinkClick r:id="rId3"/>
              </a:rPr>
              <a:t>1. http://www.uspharmacist.com/content/c/30672/</a:t>
            </a:r>
            <a:r>
              <a:rPr lang="en-CA" altLang="en-US" sz="1000"/>
              <a:t> 2. Sweetman SC, ed. </a:t>
            </a:r>
            <a:r>
              <a:rPr lang="en-CA" altLang="en-US" sz="1000" i="1"/>
              <a:t>Martindale: The Complete Drug Reference</a:t>
            </a:r>
            <a:r>
              <a:rPr lang="en-CA" altLang="en-US" sz="1000"/>
              <a:t>. 34</a:t>
            </a:r>
            <a:r>
              <a:rPr lang="en-CA" altLang="en-US" sz="1000" baseline="30000"/>
              <a:t>th</a:t>
            </a:r>
            <a:r>
              <a:rPr lang="en-CA" altLang="en-US" sz="1000"/>
              <a:t> ed. London, UK: Pharmaceutical Press; 2005 [electronic version]. 3. American College of Rheumatology Subcommittee on Rheumatoid Arthritis Guidelines. Guidelines for the management of rheumatoid arthritis—2002 update. </a:t>
            </a:r>
            <a:r>
              <a:rPr lang="en-CA" altLang="en-US" sz="1000" i="1"/>
              <a:t>Arthritis Rheum</a:t>
            </a:r>
            <a:r>
              <a:rPr lang="en-CA" altLang="en-US" sz="1000"/>
              <a:t>. 2002;46:328-46. 4. BC Guidelines.ca consulted October 2, 2015 at: http://www2.gov.bc.ca/assets/gov/health/practitioner-pro/bc-guidelines/ra_appendix_a.pdf</a:t>
            </a:r>
          </a:p>
        </p:txBody>
      </p:sp>
      <p:graphicFrame>
        <p:nvGraphicFramePr>
          <p:cNvPr id="3" name="Table 2"/>
          <p:cNvGraphicFramePr>
            <a:graphicFrameLocks noGrp="1"/>
          </p:cNvGraphicFramePr>
          <p:nvPr>
            <p:extLst>
              <p:ext uri="{D42A27DB-BD31-4B8C-83A1-F6EECF244321}">
                <p14:modId xmlns:p14="http://schemas.microsoft.com/office/powerpoint/2010/main" val="2174641254"/>
              </p:ext>
            </p:extLst>
          </p:nvPr>
        </p:nvGraphicFramePr>
        <p:xfrm>
          <a:off x="0" y="1436688"/>
          <a:ext cx="9144000" cy="3836046"/>
        </p:xfrm>
        <a:graphic>
          <a:graphicData uri="http://schemas.openxmlformats.org/drawingml/2006/table">
            <a:tbl>
              <a:tblPr firstRow="1" bandRow="1">
                <a:tableStyleId>{5C22544A-7EE6-4342-B048-85BDC9FD1C3A}</a:tableStyleId>
              </a:tblPr>
              <a:tblGrid>
                <a:gridCol w="2027615">
                  <a:extLst>
                    <a:ext uri="{9D8B030D-6E8A-4147-A177-3AD203B41FA5}">
                      <a16:colId xmlns:a16="http://schemas.microsoft.com/office/drawing/2014/main" xmlns="" val="20000"/>
                    </a:ext>
                  </a:extLst>
                </a:gridCol>
                <a:gridCol w="3120261">
                  <a:extLst>
                    <a:ext uri="{9D8B030D-6E8A-4147-A177-3AD203B41FA5}">
                      <a16:colId xmlns:a16="http://schemas.microsoft.com/office/drawing/2014/main" xmlns="" val="20001"/>
                    </a:ext>
                  </a:extLst>
                </a:gridCol>
                <a:gridCol w="2207903">
                  <a:extLst>
                    <a:ext uri="{9D8B030D-6E8A-4147-A177-3AD203B41FA5}">
                      <a16:colId xmlns:a16="http://schemas.microsoft.com/office/drawing/2014/main" xmlns="" val="20002"/>
                    </a:ext>
                  </a:extLst>
                </a:gridCol>
                <a:gridCol w="1788221">
                  <a:extLst>
                    <a:ext uri="{9D8B030D-6E8A-4147-A177-3AD203B41FA5}">
                      <a16:colId xmlns:a16="http://schemas.microsoft.com/office/drawing/2014/main" xmlns="" val="20003"/>
                    </a:ext>
                  </a:extLst>
                </a:gridCol>
              </a:tblGrid>
              <a:tr h="348514">
                <a:tc>
                  <a:txBody>
                    <a:bodyPr/>
                    <a:lstStyle/>
                    <a:p>
                      <a:r>
                        <a:rPr lang="en-US" sz="1500" dirty="0"/>
                        <a:t>Drug</a:t>
                      </a:r>
                      <a:endParaRPr lang="en-CA" sz="1500" dirty="0"/>
                    </a:p>
                  </a:txBody>
                  <a:tcPr marL="84678" marR="84678" marT="42338" marB="42338">
                    <a:solidFill>
                      <a:srgbClr val="00314A"/>
                    </a:solidFill>
                  </a:tcPr>
                </a:tc>
                <a:tc>
                  <a:txBody>
                    <a:bodyPr/>
                    <a:lstStyle/>
                    <a:p>
                      <a:r>
                        <a:rPr lang="en-US" sz="1500" dirty="0"/>
                        <a:t>Monitoring</a:t>
                      </a:r>
                      <a:endParaRPr lang="en-CA" sz="1500" dirty="0"/>
                    </a:p>
                  </a:txBody>
                  <a:tcPr marL="84678" marR="84678" marT="42338" marB="42338">
                    <a:solidFill>
                      <a:srgbClr val="00314A"/>
                    </a:solidFill>
                  </a:tcPr>
                </a:tc>
                <a:tc>
                  <a:txBody>
                    <a:bodyPr/>
                    <a:lstStyle/>
                    <a:p>
                      <a:r>
                        <a:rPr lang="en-US" sz="1500" dirty="0"/>
                        <a:t>What to Watch</a:t>
                      </a:r>
                      <a:endParaRPr lang="en-CA" sz="1500" dirty="0"/>
                    </a:p>
                  </a:txBody>
                  <a:tcPr marL="84678" marR="84678" marT="42338" marB="42338">
                    <a:solidFill>
                      <a:srgbClr val="00314A"/>
                    </a:solidFill>
                  </a:tcPr>
                </a:tc>
                <a:tc>
                  <a:txBody>
                    <a:bodyPr/>
                    <a:lstStyle/>
                    <a:p>
                      <a:r>
                        <a:rPr lang="en-US" sz="1500" dirty="0"/>
                        <a:t>Time for benefit</a:t>
                      </a:r>
                      <a:endParaRPr lang="en-CA" sz="1500" dirty="0"/>
                    </a:p>
                  </a:txBody>
                  <a:tcPr marL="84678" marR="84678" marT="42338" marB="42338">
                    <a:solidFill>
                      <a:srgbClr val="00314A"/>
                    </a:solidFill>
                  </a:tcPr>
                </a:tc>
                <a:extLst>
                  <a:ext uri="{0D108BD9-81ED-4DB2-BD59-A6C34878D82A}">
                    <a16:rowId xmlns:a16="http://schemas.microsoft.com/office/drawing/2014/main" xmlns="" val="10000"/>
                  </a:ext>
                </a:extLst>
              </a:tr>
              <a:tr h="313276">
                <a:tc>
                  <a:txBody>
                    <a:bodyPr/>
                    <a:lstStyle/>
                    <a:p>
                      <a:endParaRPr lang="en-CA" sz="1500" dirty="0"/>
                    </a:p>
                  </a:txBody>
                  <a:tcPr marL="84678" marR="84678" marT="42338" marB="42338">
                    <a:solidFill>
                      <a:schemeClr val="bg1">
                        <a:lumMod val="95000"/>
                      </a:schemeClr>
                    </a:solidFill>
                  </a:tcPr>
                </a:tc>
                <a:tc>
                  <a:txBody>
                    <a:bodyPr/>
                    <a:lstStyle/>
                    <a:p>
                      <a:endParaRPr lang="en-CA" sz="1500" dirty="0"/>
                    </a:p>
                  </a:txBody>
                  <a:tcPr marL="84678" marR="84678" marT="42338" marB="42338">
                    <a:solidFill>
                      <a:schemeClr val="bg1">
                        <a:lumMod val="95000"/>
                      </a:schemeClr>
                    </a:solidFill>
                  </a:tcPr>
                </a:tc>
                <a:tc>
                  <a:txBody>
                    <a:bodyPr/>
                    <a:lstStyle/>
                    <a:p>
                      <a:endParaRPr lang="en-CA" sz="1500" dirty="0"/>
                    </a:p>
                  </a:txBody>
                  <a:tcPr marL="84678" marR="84678" marT="42338" marB="42338">
                    <a:solidFill>
                      <a:schemeClr val="bg1">
                        <a:lumMod val="95000"/>
                      </a:schemeClr>
                    </a:solidFill>
                  </a:tcPr>
                </a:tc>
                <a:tc>
                  <a:txBody>
                    <a:bodyPr/>
                    <a:lstStyle/>
                    <a:p>
                      <a:endParaRPr lang="en-CA" sz="1500" dirty="0"/>
                    </a:p>
                  </a:txBody>
                  <a:tcPr marL="84678" marR="84678" marT="42338" marB="42338">
                    <a:solidFill>
                      <a:schemeClr val="bg1">
                        <a:lumMod val="95000"/>
                      </a:schemeClr>
                    </a:solidFill>
                  </a:tcPr>
                </a:tc>
                <a:extLst>
                  <a:ext uri="{0D108BD9-81ED-4DB2-BD59-A6C34878D82A}">
                    <a16:rowId xmlns:a16="http://schemas.microsoft.com/office/drawing/2014/main" xmlns="" val="10001"/>
                  </a:ext>
                </a:extLst>
              </a:tr>
              <a:tr h="602828">
                <a:tc>
                  <a:txBody>
                    <a:bodyPr/>
                    <a:lstStyle/>
                    <a:p>
                      <a:r>
                        <a:rPr lang="en-US" sz="1500" dirty="0" err="1"/>
                        <a:t>Hydroxychloroquine</a:t>
                      </a:r>
                      <a:endParaRPr lang="en-CA" sz="1500" dirty="0"/>
                    </a:p>
                  </a:txBody>
                  <a:tcPr marL="84678" marR="84678" marT="42338" marB="42338">
                    <a:solidFill>
                      <a:schemeClr val="bg1">
                        <a:lumMod val="95000"/>
                      </a:schemeClr>
                    </a:solidFill>
                  </a:tcPr>
                </a:tc>
                <a:tc>
                  <a:txBody>
                    <a:bodyPr/>
                    <a:lstStyle/>
                    <a:p>
                      <a:r>
                        <a:rPr lang="en-US" sz="1500" dirty="0"/>
                        <a:t>Ophthalmologic exam q6-12 months</a:t>
                      </a:r>
                      <a:endParaRPr lang="en-CA" sz="1500" dirty="0"/>
                    </a:p>
                  </a:txBody>
                  <a:tcPr marL="84678" marR="84678" marT="42338" marB="42338">
                    <a:solidFill>
                      <a:schemeClr val="bg1">
                        <a:lumMod val="95000"/>
                      </a:schemeClr>
                    </a:solidFill>
                  </a:tcPr>
                </a:tc>
                <a:tc>
                  <a:txBody>
                    <a:bodyPr/>
                    <a:lstStyle/>
                    <a:p>
                      <a:r>
                        <a:rPr lang="en-US" sz="1500" dirty="0"/>
                        <a:t>Eye damage (macular, retinopathy)</a:t>
                      </a:r>
                      <a:endParaRPr lang="en-CA" sz="1500" dirty="0"/>
                    </a:p>
                  </a:txBody>
                  <a:tcPr marL="84678" marR="84678" marT="42338" marB="42338">
                    <a:solidFill>
                      <a:schemeClr val="bg1">
                        <a:lumMod val="95000"/>
                      </a:schemeClr>
                    </a:solidFill>
                  </a:tcPr>
                </a:tc>
                <a:tc>
                  <a:txBody>
                    <a:bodyPr/>
                    <a:lstStyle/>
                    <a:p>
                      <a:r>
                        <a:rPr lang="en-US" sz="1500" dirty="0"/>
                        <a:t>2-6 months</a:t>
                      </a:r>
                      <a:endParaRPr lang="en-CA" sz="1500" dirty="0"/>
                    </a:p>
                  </a:txBody>
                  <a:tcPr marL="84678" marR="84678" marT="42338" marB="42338">
                    <a:solidFill>
                      <a:schemeClr val="bg1">
                        <a:lumMod val="95000"/>
                      </a:schemeClr>
                    </a:solidFill>
                  </a:tcPr>
                </a:tc>
                <a:extLst>
                  <a:ext uri="{0D108BD9-81ED-4DB2-BD59-A6C34878D82A}">
                    <a16:rowId xmlns:a16="http://schemas.microsoft.com/office/drawing/2014/main" xmlns="" val="10002"/>
                  </a:ext>
                </a:extLst>
              </a:tr>
              <a:tr h="857143">
                <a:tc>
                  <a:txBody>
                    <a:bodyPr/>
                    <a:lstStyle/>
                    <a:p>
                      <a:r>
                        <a:rPr lang="en-US" sz="1500" dirty="0" err="1"/>
                        <a:t>Leflunomide</a:t>
                      </a:r>
                      <a:endParaRPr lang="en-CA" sz="1500" dirty="0"/>
                    </a:p>
                  </a:txBody>
                  <a:tcPr marL="84678" marR="84678" marT="42338" marB="42338">
                    <a:solidFill>
                      <a:schemeClr val="bg1">
                        <a:lumMod val="95000"/>
                      </a:schemeClr>
                    </a:solidFill>
                  </a:tcPr>
                </a:tc>
                <a:tc>
                  <a:txBody>
                    <a:bodyPr/>
                    <a:lstStyle/>
                    <a:p>
                      <a:r>
                        <a:rPr lang="en-US" sz="1500" dirty="0"/>
                        <a:t>Hep</a:t>
                      </a:r>
                      <a:r>
                        <a:rPr lang="en-US" sz="1500" baseline="0" dirty="0"/>
                        <a:t> </a:t>
                      </a:r>
                      <a:r>
                        <a:rPr lang="en-US" sz="1500" dirty="0"/>
                        <a:t>B &amp; C</a:t>
                      </a:r>
                      <a:r>
                        <a:rPr lang="en-US" sz="1500" baseline="0" dirty="0"/>
                        <a:t> </a:t>
                      </a:r>
                      <a:r>
                        <a:rPr lang="en-US" sz="1500" dirty="0"/>
                        <a:t>at baseline; </a:t>
                      </a:r>
                    </a:p>
                    <a:p>
                      <a:r>
                        <a:rPr lang="en-US" sz="1500" dirty="0"/>
                        <a:t>CBC,</a:t>
                      </a:r>
                      <a:r>
                        <a:rPr lang="en-US" sz="1500" baseline="0" dirty="0"/>
                        <a:t> LFT </a:t>
                      </a:r>
                      <a:r>
                        <a:rPr lang="en-US" sz="1500" dirty="0"/>
                        <a:t>monthly</a:t>
                      </a:r>
                      <a:endParaRPr lang="en-US" sz="1500" baseline="0" dirty="0"/>
                    </a:p>
                    <a:p>
                      <a:r>
                        <a:rPr lang="en-US" sz="1500" baseline="0" dirty="0"/>
                        <a:t>Blood pressure monthly</a:t>
                      </a:r>
                      <a:endParaRPr lang="en-CA" sz="1500" dirty="0"/>
                    </a:p>
                  </a:txBody>
                  <a:tcPr marL="84678" marR="84678" marT="42338" marB="42338">
                    <a:solidFill>
                      <a:schemeClr val="bg1">
                        <a:lumMod val="95000"/>
                      </a:schemeClr>
                    </a:solidFill>
                  </a:tcPr>
                </a:tc>
                <a:tc>
                  <a:txBody>
                    <a:bodyPr/>
                    <a:lstStyle/>
                    <a:p>
                      <a:r>
                        <a:rPr lang="en-US" sz="1500" dirty="0"/>
                        <a:t>Teratogenicity, lung</a:t>
                      </a:r>
                      <a:endParaRPr lang="en-CA" sz="1500" dirty="0"/>
                    </a:p>
                  </a:txBody>
                  <a:tcPr marL="84678" marR="84678" marT="42338" marB="42338">
                    <a:solidFill>
                      <a:schemeClr val="bg1">
                        <a:lumMod val="95000"/>
                      </a:schemeClr>
                    </a:solidFill>
                  </a:tcPr>
                </a:tc>
                <a:tc>
                  <a:txBody>
                    <a:bodyPr/>
                    <a:lstStyle/>
                    <a:p>
                      <a:r>
                        <a:rPr lang="en-CA" sz="1500" dirty="0"/>
                        <a:t>1-3 months</a:t>
                      </a:r>
                    </a:p>
                  </a:txBody>
                  <a:tcPr marL="84678" marR="84678" marT="42338" marB="42338">
                    <a:solidFill>
                      <a:schemeClr val="bg1">
                        <a:lumMod val="95000"/>
                      </a:schemeClr>
                    </a:solidFill>
                  </a:tcPr>
                </a:tc>
                <a:extLst>
                  <a:ext uri="{0D108BD9-81ED-4DB2-BD59-A6C34878D82A}">
                    <a16:rowId xmlns:a16="http://schemas.microsoft.com/office/drawing/2014/main" xmlns="" val="10003"/>
                  </a:ext>
                </a:extLst>
              </a:tr>
              <a:tr h="1111457">
                <a:tc>
                  <a:txBody>
                    <a:bodyPr/>
                    <a:lstStyle/>
                    <a:p>
                      <a:r>
                        <a:rPr lang="en-US" sz="1500" dirty="0"/>
                        <a:t>Methotrexate</a:t>
                      </a:r>
                    </a:p>
                    <a:p>
                      <a:r>
                        <a:rPr lang="en-US" sz="1500" dirty="0"/>
                        <a:t>(with</a:t>
                      </a:r>
                      <a:r>
                        <a:rPr lang="en-US" sz="1500" baseline="0" dirty="0"/>
                        <a:t> folic acid 5 mg </a:t>
                      </a:r>
                      <a:r>
                        <a:rPr lang="en-US" sz="1500" baseline="0" dirty="0" err="1"/>
                        <a:t>po</a:t>
                      </a:r>
                      <a:r>
                        <a:rPr lang="en-US" sz="1500" baseline="0" dirty="0"/>
                        <a:t> once weekly)</a:t>
                      </a:r>
                      <a:endParaRPr lang="en-CA" sz="1500" dirty="0"/>
                    </a:p>
                  </a:txBody>
                  <a:tcPr marL="84678" marR="84678" marT="42338" marB="42338">
                    <a:solidFill>
                      <a:schemeClr val="bg1">
                        <a:lumMod val="95000"/>
                      </a:schemeClr>
                    </a:solidFill>
                  </a:tcPr>
                </a:tc>
                <a:tc>
                  <a:txBody>
                    <a:bodyPr/>
                    <a:lstStyle/>
                    <a:p>
                      <a:r>
                        <a:rPr lang="en-US" sz="1500" dirty="0"/>
                        <a:t>Hep B &amp;</a:t>
                      </a:r>
                      <a:r>
                        <a:rPr lang="en-US" sz="1500" baseline="0" dirty="0"/>
                        <a:t> </a:t>
                      </a:r>
                      <a:r>
                        <a:rPr lang="en-US" sz="1500" dirty="0"/>
                        <a:t>C at baseline, </a:t>
                      </a:r>
                    </a:p>
                    <a:p>
                      <a:r>
                        <a:rPr lang="en-US" sz="1500" dirty="0"/>
                        <a:t>CBC, ALT, albumin, creatinine q </a:t>
                      </a:r>
                      <a:r>
                        <a:rPr lang="en-US" sz="1500" dirty="0" err="1"/>
                        <a:t>mo</a:t>
                      </a:r>
                      <a:r>
                        <a:rPr lang="en-US" sz="1500" dirty="0"/>
                        <a:t> x 6 months then q 2 </a:t>
                      </a:r>
                      <a:r>
                        <a:rPr lang="en-US" sz="1500" dirty="0" err="1"/>
                        <a:t>mo</a:t>
                      </a:r>
                      <a:endParaRPr lang="en-CA" sz="1500" dirty="0"/>
                    </a:p>
                  </a:txBody>
                  <a:tcPr marL="84678" marR="84678" marT="42338" marB="42338">
                    <a:solidFill>
                      <a:schemeClr val="bg1">
                        <a:lumMod val="95000"/>
                      </a:schemeClr>
                    </a:solidFill>
                  </a:tcPr>
                </a:tc>
                <a:tc>
                  <a:txBody>
                    <a:bodyPr/>
                    <a:lstStyle/>
                    <a:p>
                      <a:r>
                        <a:rPr lang="en-US" sz="1500" dirty="0"/>
                        <a:t>Teratogenicity, lung</a:t>
                      </a:r>
                      <a:endParaRPr lang="en-CA" sz="1500" dirty="0"/>
                    </a:p>
                  </a:txBody>
                  <a:tcPr marL="84678" marR="84678" marT="42338" marB="42338">
                    <a:solidFill>
                      <a:schemeClr val="bg1">
                        <a:lumMod val="95000"/>
                      </a:schemeClr>
                    </a:solidFill>
                  </a:tcPr>
                </a:tc>
                <a:tc>
                  <a:txBody>
                    <a:bodyPr/>
                    <a:lstStyle/>
                    <a:p>
                      <a:r>
                        <a:rPr lang="en-US" sz="1500" dirty="0"/>
                        <a:t>1-2 months</a:t>
                      </a:r>
                      <a:endParaRPr lang="en-CA" sz="1500" dirty="0"/>
                    </a:p>
                  </a:txBody>
                  <a:tcPr marL="84678" marR="84678" marT="42338" marB="42338">
                    <a:solidFill>
                      <a:schemeClr val="bg1">
                        <a:lumMod val="95000"/>
                      </a:schemeClr>
                    </a:solidFill>
                  </a:tcPr>
                </a:tc>
                <a:extLst>
                  <a:ext uri="{0D108BD9-81ED-4DB2-BD59-A6C34878D82A}">
                    <a16:rowId xmlns:a16="http://schemas.microsoft.com/office/drawing/2014/main" xmlns="" val="10004"/>
                  </a:ext>
                </a:extLst>
              </a:tr>
              <a:tr h="602828">
                <a:tc>
                  <a:txBody>
                    <a:bodyPr/>
                    <a:lstStyle/>
                    <a:p>
                      <a:r>
                        <a:rPr lang="en-US" sz="1500" dirty="0"/>
                        <a:t>Sulfasalazine</a:t>
                      </a:r>
                      <a:endParaRPr lang="en-CA" sz="1500" dirty="0"/>
                    </a:p>
                  </a:txBody>
                  <a:tcPr marL="84678" marR="84678" marT="42338" marB="42338">
                    <a:solidFill>
                      <a:schemeClr val="bg1">
                        <a:lumMod val="95000"/>
                      </a:schemeClr>
                    </a:solidFill>
                  </a:tcPr>
                </a:tc>
                <a:tc>
                  <a:txBody>
                    <a:bodyPr/>
                    <a:lstStyle/>
                    <a:p>
                      <a:r>
                        <a:rPr lang="en-US" sz="1500" dirty="0"/>
                        <a:t>CBC, LFT,</a:t>
                      </a:r>
                      <a:r>
                        <a:rPr lang="en-US" sz="1500" baseline="0" dirty="0"/>
                        <a:t> creatinine </a:t>
                      </a:r>
                      <a:r>
                        <a:rPr lang="en-US" sz="1500" dirty="0"/>
                        <a:t>monthly x 3 </a:t>
                      </a:r>
                      <a:r>
                        <a:rPr lang="en-US" sz="1500" dirty="0" err="1"/>
                        <a:t>mo</a:t>
                      </a:r>
                      <a:r>
                        <a:rPr lang="en-US" sz="1500" dirty="0"/>
                        <a:t>, then q 3 </a:t>
                      </a:r>
                      <a:r>
                        <a:rPr lang="en-US" sz="1500" dirty="0" err="1"/>
                        <a:t>mo</a:t>
                      </a:r>
                      <a:endParaRPr lang="en-CA" sz="1500" dirty="0"/>
                    </a:p>
                  </a:txBody>
                  <a:tcPr marL="84678" marR="84678" marT="42338" marB="42338">
                    <a:solidFill>
                      <a:schemeClr val="bg1">
                        <a:lumMod val="95000"/>
                      </a:schemeClr>
                    </a:solidFill>
                  </a:tcPr>
                </a:tc>
                <a:tc>
                  <a:txBody>
                    <a:bodyPr/>
                    <a:lstStyle/>
                    <a:p>
                      <a:r>
                        <a:rPr lang="en-CA" sz="1500" dirty="0"/>
                        <a:t>GI, sulfonamide</a:t>
                      </a:r>
                      <a:r>
                        <a:rPr lang="en-CA" sz="1500" baseline="0" dirty="0"/>
                        <a:t> reaction</a:t>
                      </a:r>
                      <a:endParaRPr lang="en-CA" sz="1500" dirty="0"/>
                    </a:p>
                  </a:txBody>
                  <a:tcPr marL="84678" marR="84678" marT="42338" marB="42338">
                    <a:solidFill>
                      <a:schemeClr val="bg1">
                        <a:lumMod val="95000"/>
                      </a:schemeClr>
                    </a:solidFill>
                  </a:tcPr>
                </a:tc>
                <a:tc>
                  <a:txBody>
                    <a:bodyPr/>
                    <a:lstStyle/>
                    <a:p>
                      <a:r>
                        <a:rPr lang="en-US" sz="1500" dirty="0"/>
                        <a:t>1-3 months</a:t>
                      </a:r>
                      <a:endParaRPr lang="en-CA" sz="1500" dirty="0"/>
                    </a:p>
                  </a:txBody>
                  <a:tcPr marL="84678" marR="84678" marT="42338" marB="42338">
                    <a:solidFill>
                      <a:schemeClr val="bg1">
                        <a:lumMod val="95000"/>
                      </a:schemeClr>
                    </a:solidFill>
                  </a:tcPr>
                </a:tc>
                <a:extLst>
                  <a:ext uri="{0D108BD9-81ED-4DB2-BD59-A6C34878D82A}">
                    <a16:rowId xmlns:a16="http://schemas.microsoft.com/office/drawing/2014/main" xmlns="" val="10005"/>
                  </a:ext>
                </a:extLst>
              </a:tr>
            </a:tbl>
          </a:graphicData>
        </a:graphic>
      </p:graphicFrame>
      <p:sp>
        <p:nvSpPr>
          <p:cNvPr id="2" name="Title 1"/>
          <p:cNvSpPr>
            <a:spLocks noGrp="1"/>
          </p:cNvSpPr>
          <p:nvPr>
            <p:ph type="title"/>
          </p:nvPr>
        </p:nvSpPr>
        <p:spPr>
          <a:xfrm>
            <a:off x="565150" y="274638"/>
            <a:ext cx="8229600" cy="1143000"/>
          </a:xfrm>
        </p:spPr>
        <p:txBody>
          <a:bodyPr rtlCol="0">
            <a:normAutofit/>
          </a:bodyPr>
          <a:lstStyle/>
          <a:p>
            <a:pPr eaLnBrk="1" fontAlgn="auto" hangingPunct="1">
              <a:spcAft>
                <a:spcPts val="0"/>
              </a:spcAft>
              <a:defRPr/>
            </a:pPr>
            <a:r>
              <a:rPr lang="en-CA" sz="3600" dirty="0"/>
              <a:t>DMARDs are Safe When Monitored Adequately</a:t>
            </a:r>
            <a:endParaRPr lang="en-CA" dirty="0"/>
          </a:p>
        </p:txBody>
      </p:sp>
      <p:sp>
        <p:nvSpPr>
          <p:cNvPr id="58409" name="TextBox 4"/>
          <p:cNvSpPr txBox="1">
            <a:spLocks noChangeArrowheads="1"/>
          </p:cNvSpPr>
          <p:nvPr/>
        </p:nvSpPr>
        <p:spPr bwMode="auto">
          <a:xfrm>
            <a:off x="0" y="6018213"/>
            <a:ext cx="5575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a:t>CBC: complete blood count; DMARDs: disease-modifying anti-rheumatic drugs; LFT: liver function test</a:t>
            </a:r>
          </a:p>
          <a:p>
            <a:pPr eaLnBrk="1" hangingPunct="1">
              <a:spcBef>
                <a:spcPct val="0"/>
              </a:spcBef>
              <a:buFontTx/>
              <a:buNone/>
            </a:pPr>
            <a:endParaRPr lang="en-CA" altLang="en-US" sz="1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5"/>
          <p:cNvSpPr>
            <a:spLocks noGrp="1"/>
          </p:cNvSpPr>
          <p:nvPr>
            <p:ph type="title"/>
          </p:nvPr>
        </p:nvSpPr>
        <p:spPr>
          <a:xfrm>
            <a:off x="685800" y="20608"/>
            <a:ext cx="7772400" cy="1609344"/>
          </a:xfrm>
        </p:spPr>
        <p:txBody>
          <a:bodyPr>
            <a:normAutofit/>
          </a:bodyPr>
          <a:lstStyle/>
          <a:p>
            <a:pPr eaLnBrk="1" hangingPunct="1"/>
            <a:r>
              <a:rPr lang="en-US" altLang="en-US" dirty="0">
                <a:solidFill>
                  <a:srgbClr val="00314A"/>
                </a:solidFill>
              </a:rPr>
              <a:t>Early Diagnosis &amp; Treatment of RA</a:t>
            </a:r>
            <a:endParaRPr lang="en-CA" altLang="en-US" dirty="0">
              <a:solidFill>
                <a:srgbClr val="00314A"/>
              </a:solidFill>
            </a:endParaRPr>
          </a:p>
        </p:txBody>
      </p:sp>
      <p:sp>
        <p:nvSpPr>
          <p:cNvPr id="125954" name="Content Placeholder 2"/>
          <p:cNvSpPr>
            <a:spLocks noGrp="1"/>
          </p:cNvSpPr>
          <p:nvPr>
            <p:ph idx="1"/>
          </p:nvPr>
        </p:nvSpPr>
        <p:spPr>
          <a:xfrm>
            <a:off x="642938" y="1295400"/>
            <a:ext cx="8229600" cy="4991100"/>
          </a:xfrm>
        </p:spPr>
        <p:txBody>
          <a:bodyPr>
            <a:normAutofit/>
          </a:bodyPr>
          <a:lstStyle/>
          <a:p>
            <a:pPr marL="457200" lvl="1" indent="0" eaLnBrk="1" hangingPunct="1">
              <a:lnSpc>
                <a:spcPct val="110000"/>
              </a:lnSpc>
              <a:spcBef>
                <a:spcPct val="0"/>
              </a:spcBef>
              <a:buFont typeface="Arial" panose="020B0604020202020204" pitchFamily="34" charset="0"/>
              <a:buNone/>
              <a:defRPr/>
            </a:pPr>
            <a:r>
              <a:rPr lang="en-US" altLang="en-US" sz="3200" b="1" dirty="0"/>
              <a:t>New onset RA requires urgent care</a:t>
            </a:r>
          </a:p>
          <a:p>
            <a:pPr marL="719138" lvl="2" indent="-271463" eaLnBrk="1" hangingPunct="1">
              <a:lnSpc>
                <a:spcPct val="110000"/>
              </a:lnSpc>
              <a:spcBef>
                <a:spcPct val="0"/>
              </a:spcBef>
              <a:defRPr/>
            </a:pPr>
            <a:r>
              <a:rPr lang="en-US" altLang="en-US" sz="3200" dirty="0"/>
              <a:t>Involve arthritis care specialists (Arthritis Society, Rheumatic Diseases Program at St. Joseph’s Care Group)</a:t>
            </a:r>
          </a:p>
          <a:p>
            <a:pPr marL="719138" lvl="2" indent="-271463" eaLnBrk="1" hangingPunct="1">
              <a:lnSpc>
                <a:spcPct val="110000"/>
              </a:lnSpc>
              <a:spcBef>
                <a:spcPct val="0"/>
              </a:spcBef>
              <a:defRPr/>
            </a:pPr>
            <a:r>
              <a:rPr lang="en-US" altLang="en-US" sz="3200" dirty="0"/>
              <a:t>Start DMARDs within 2 months </a:t>
            </a:r>
            <a:br>
              <a:rPr lang="en-US" altLang="en-US" sz="3200" dirty="0"/>
            </a:br>
            <a:r>
              <a:rPr lang="en-US" altLang="en-US" sz="3200" dirty="0"/>
              <a:t>of symptoms.</a:t>
            </a:r>
          </a:p>
          <a:p>
            <a:pPr marL="719138" lvl="2" indent="-271463" eaLnBrk="1" hangingPunct="1">
              <a:lnSpc>
                <a:spcPct val="110000"/>
              </a:lnSpc>
              <a:spcBef>
                <a:spcPct val="0"/>
              </a:spcBef>
              <a:defRPr/>
            </a:pPr>
            <a:r>
              <a:rPr lang="en-US" altLang="en-US" sz="3200" dirty="0"/>
              <a:t>New onset RA should be seen </a:t>
            </a:r>
            <a:br>
              <a:rPr lang="en-US" altLang="en-US" sz="3200" dirty="0"/>
            </a:br>
            <a:r>
              <a:rPr lang="en-US" altLang="en-US" sz="3200" dirty="0"/>
              <a:t>by a rheumatologist</a:t>
            </a:r>
          </a:p>
          <a:p>
            <a:pPr marL="1079500" lvl="3" indent="-271463" eaLnBrk="1" hangingPunct="1">
              <a:lnSpc>
                <a:spcPct val="110000"/>
              </a:lnSpc>
              <a:spcBef>
                <a:spcPct val="0"/>
              </a:spcBef>
              <a:defRPr/>
            </a:pPr>
            <a:r>
              <a:rPr lang="en-US" altLang="en-US" sz="2800" dirty="0"/>
              <a:t>State </a:t>
            </a:r>
            <a:r>
              <a:rPr lang="ja-JP" altLang="en-US" sz="2800" dirty="0"/>
              <a:t>‘</a:t>
            </a:r>
            <a:r>
              <a:rPr lang="en-US" altLang="ja-JP" sz="2800" dirty="0"/>
              <a:t>new onset of RA</a:t>
            </a:r>
            <a:r>
              <a:rPr lang="en-CA" altLang="en-US" sz="2800" dirty="0"/>
              <a:t>’</a:t>
            </a:r>
            <a:r>
              <a:rPr lang="en-CA" altLang="ja-JP" sz="2800" dirty="0"/>
              <a:t> </a:t>
            </a:r>
            <a:r>
              <a:rPr lang="en-US" altLang="ja-JP" sz="2800" dirty="0"/>
              <a:t>on referral.</a:t>
            </a:r>
            <a:endParaRPr lang="en-US" altLang="ja-JP" sz="3200" dirty="0"/>
          </a:p>
          <a:p>
            <a:pPr marL="622300" lvl="2" indent="-271463" eaLnBrk="1" hangingPunct="1">
              <a:lnSpc>
                <a:spcPct val="110000"/>
              </a:lnSpc>
              <a:spcBef>
                <a:spcPct val="0"/>
              </a:spcBef>
              <a:defRPr/>
            </a:pPr>
            <a:endParaRPr lang="en-US" altLang="ja-JP" sz="3200" dirty="0"/>
          </a:p>
        </p:txBody>
      </p:sp>
      <p:sp>
        <p:nvSpPr>
          <p:cNvPr id="97286" name="TextBox 6"/>
          <p:cNvSpPr txBox="1">
            <a:spLocks noChangeArrowheads="1"/>
          </p:cNvSpPr>
          <p:nvPr/>
        </p:nvSpPr>
        <p:spPr bwMode="auto">
          <a:xfrm>
            <a:off x="798513" y="6610350"/>
            <a:ext cx="42719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t>RA: rheumatoid arthritis; DMARDS: </a:t>
            </a:r>
            <a:r>
              <a:rPr lang="fr-CA" altLang="en-US" sz="1000"/>
              <a:t>disease-modifying anti-rheumatic drugs </a:t>
            </a:r>
            <a:endParaRPr lang="en-CA" altLang="en-US" sz="10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CA" altLang="en-US" dirty="0">
                <a:solidFill>
                  <a:srgbClr val="00314A"/>
                </a:solidFill>
              </a:rPr>
              <a:t>How to Improve Care for rheumatic diseases in Northwestern Ontario?</a:t>
            </a:r>
          </a:p>
        </p:txBody>
      </p:sp>
      <p:sp>
        <p:nvSpPr>
          <p:cNvPr id="99331" name="Content Placeholder 2"/>
          <p:cNvSpPr>
            <a:spLocks noGrp="1"/>
          </p:cNvSpPr>
          <p:nvPr>
            <p:ph idx="1"/>
          </p:nvPr>
        </p:nvSpPr>
        <p:spPr/>
        <p:txBody>
          <a:bodyPr/>
          <a:lstStyle/>
          <a:p>
            <a:pPr eaLnBrk="1" hangingPunct="1">
              <a:spcBef>
                <a:spcPct val="0"/>
              </a:spcBef>
            </a:pPr>
            <a:r>
              <a:rPr lang="en-CA" altLang="en-US" sz="2800" dirty="0"/>
              <a:t>Non-inflammatory cases should be managed by the primary care provider and the allied health professional team.</a:t>
            </a:r>
          </a:p>
          <a:p>
            <a:pPr eaLnBrk="1" hangingPunct="1">
              <a:spcBef>
                <a:spcPct val="0"/>
              </a:spcBef>
            </a:pPr>
            <a:endParaRPr lang="en-CA" altLang="en-US" sz="2800" dirty="0"/>
          </a:p>
          <a:p>
            <a:pPr eaLnBrk="1" hangingPunct="1">
              <a:spcBef>
                <a:spcPct val="0"/>
              </a:spcBef>
            </a:pPr>
            <a:r>
              <a:rPr lang="en-CA" altLang="en-US" sz="2800" dirty="0"/>
              <a:t>Treatment of Rheumatoid Arthritis should start early, at time of diagnosis.</a:t>
            </a:r>
          </a:p>
          <a:p>
            <a:pPr eaLnBrk="1" hangingPunct="1">
              <a:spcBef>
                <a:spcPct val="0"/>
              </a:spcBef>
            </a:pPr>
            <a:endParaRPr lang="en-CA"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a:xfrm>
            <a:off x="3475038" y="3840163"/>
            <a:ext cx="5668962" cy="1470025"/>
          </a:xfrm>
        </p:spPr>
        <p:txBody>
          <a:bodyPr>
            <a:normAutofit/>
          </a:bodyPr>
          <a:lstStyle/>
          <a:p>
            <a:pPr eaLnBrk="1" hangingPunct="1"/>
            <a:r>
              <a:rPr lang="en-US" altLang="en-US"/>
              <a:t>Inflammatory Arthritis </a:t>
            </a:r>
            <a:br>
              <a:rPr lang="en-US" altLang="en-US"/>
            </a:br>
            <a:r>
              <a:rPr lang="en-US" altLang="en-US"/>
              <a:t>in Indigenous Populations</a:t>
            </a:r>
          </a:p>
        </p:txBody>
      </p:sp>
      <p:sp>
        <p:nvSpPr>
          <p:cNvPr id="64515" name="Subtitle 2"/>
          <p:cNvSpPr>
            <a:spLocks noGrp="1"/>
          </p:cNvSpPr>
          <p:nvPr>
            <p:ph type="subTitle" idx="1"/>
          </p:nvPr>
        </p:nvSpPr>
        <p:spPr/>
        <p:txBody>
          <a:bodyPr/>
          <a:lstStyle/>
          <a:p>
            <a:pPr eaLnBrk="1" hangingPunct="1"/>
            <a:r>
              <a:rPr lang="en-US" altLang="en-US" sz="3200"/>
              <a:t>Unique Features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4219"/>
            <a:ext cx="7772400" cy="1609344"/>
          </a:xfrm>
        </p:spPr>
        <p:txBody>
          <a:bodyPr rtlCol="0">
            <a:normAutofit/>
          </a:bodyPr>
          <a:lstStyle/>
          <a:p>
            <a:pPr eaLnBrk="1" fontAlgn="auto" hangingPunct="1">
              <a:spcAft>
                <a:spcPts val="0"/>
              </a:spcAft>
              <a:defRPr/>
            </a:pPr>
            <a:r>
              <a:rPr lang="en-US" sz="2800" cap="small" dirty="0">
                <a:solidFill>
                  <a:schemeClr val="tx2">
                    <a:lumMod val="75000"/>
                  </a:schemeClr>
                </a:solidFill>
              </a:rPr>
              <a:t>Case Presentation</a:t>
            </a:r>
            <a:r>
              <a:rPr lang="en-US" sz="2800" dirty="0"/>
              <a:t/>
            </a:r>
            <a:br>
              <a:rPr lang="en-US" sz="2800" dirty="0"/>
            </a:br>
            <a:r>
              <a:rPr lang="en-US" sz="2800" dirty="0"/>
              <a:t>l. m. </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350918139"/>
              </p:ext>
            </p:extLst>
          </p:nvPr>
        </p:nvGraphicFramePr>
        <p:xfrm>
          <a:off x="218364" y="1833563"/>
          <a:ext cx="7847463" cy="1944720"/>
        </p:xfrm>
        <a:graphic>
          <a:graphicData uri="http://schemas.openxmlformats.org/drawingml/2006/table">
            <a:tbl>
              <a:tblPr firstRow="1" bandRow="1">
                <a:tableStyleId>{5C22544A-7EE6-4342-B048-85BDC9FD1C3A}</a:tableStyleId>
              </a:tblPr>
              <a:tblGrid>
                <a:gridCol w="5765184">
                  <a:extLst>
                    <a:ext uri="{9D8B030D-6E8A-4147-A177-3AD203B41FA5}">
                      <a16:colId xmlns:a16="http://schemas.microsoft.com/office/drawing/2014/main" xmlns="" val="20000"/>
                    </a:ext>
                  </a:extLst>
                </a:gridCol>
                <a:gridCol w="2082279">
                  <a:extLst>
                    <a:ext uri="{9D8B030D-6E8A-4147-A177-3AD203B41FA5}">
                      <a16:colId xmlns:a16="http://schemas.microsoft.com/office/drawing/2014/main" xmlns="" val="20001"/>
                    </a:ext>
                  </a:extLst>
                </a:gridCol>
              </a:tblGrid>
              <a:tr h="460984">
                <a:tc>
                  <a:txBody>
                    <a:bodyPr/>
                    <a:lstStyle/>
                    <a:p>
                      <a:r>
                        <a:rPr lang="en-US" sz="1600" dirty="0"/>
                        <a:t>Parameter</a:t>
                      </a:r>
                      <a:endParaRPr lang="en-CA" sz="1600" dirty="0"/>
                    </a:p>
                  </a:txBody>
                  <a:tcPr marL="91439" marR="91439" marT="45732" marB="45732">
                    <a:solidFill>
                      <a:srgbClr val="2A4A70"/>
                    </a:solidFill>
                  </a:tcPr>
                </a:tc>
                <a:tc>
                  <a:txBody>
                    <a:bodyPr/>
                    <a:lstStyle/>
                    <a:p>
                      <a:r>
                        <a:rPr lang="en-US" sz="1600" dirty="0"/>
                        <a:t>Data</a:t>
                      </a:r>
                      <a:endParaRPr lang="en-CA" sz="1600" dirty="0"/>
                    </a:p>
                  </a:txBody>
                  <a:tcPr marL="91439" marR="91439" marT="45732" marB="45732">
                    <a:solidFill>
                      <a:srgbClr val="2A4A70"/>
                    </a:solidFill>
                  </a:tcPr>
                </a:tc>
                <a:extLst>
                  <a:ext uri="{0D108BD9-81ED-4DB2-BD59-A6C34878D82A}">
                    <a16:rowId xmlns:a16="http://schemas.microsoft.com/office/drawing/2014/main" xmlns="" val="10000"/>
                  </a:ext>
                </a:extLst>
              </a:tr>
              <a:tr h="370934">
                <a:tc>
                  <a:txBody>
                    <a:bodyPr/>
                    <a:lstStyle/>
                    <a:p>
                      <a:r>
                        <a:rPr lang="en-CA" sz="1600" b="0" dirty="0"/>
                        <a:t>Swollen joints</a:t>
                      </a:r>
                    </a:p>
                  </a:txBody>
                  <a:tcPr marL="91439" marR="91439" marT="45732" marB="45732"/>
                </a:tc>
                <a:tc>
                  <a:txBody>
                    <a:bodyPr/>
                    <a:lstStyle/>
                    <a:p>
                      <a:r>
                        <a:rPr lang="en-CA" sz="1600" dirty="0"/>
                        <a:t>11</a:t>
                      </a:r>
                    </a:p>
                  </a:txBody>
                  <a:tcPr marL="91439" marR="91439" marT="45732" marB="45732"/>
                </a:tc>
                <a:extLst>
                  <a:ext uri="{0D108BD9-81ED-4DB2-BD59-A6C34878D82A}">
                    <a16:rowId xmlns:a16="http://schemas.microsoft.com/office/drawing/2014/main" xmlns="" val="10003"/>
                  </a:ext>
                </a:extLst>
              </a:tr>
              <a:tr h="370934">
                <a:tc>
                  <a:txBody>
                    <a:bodyPr/>
                    <a:lstStyle/>
                    <a:p>
                      <a:r>
                        <a:rPr lang="en-US" sz="1600" dirty="0"/>
                        <a:t>Tender Joints</a:t>
                      </a:r>
                      <a:endParaRPr lang="en-CA" sz="1600" dirty="0"/>
                    </a:p>
                  </a:txBody>
                  <a:tcPr marL="91439" marR="91439" marT="45732" marB="45732"/>
                </a:tc>
                <a:tc>
                  <a:txBody>
                    <a:bodyPr/>
                    <a:lstStyle/>
                    <a:p>
                      <a:r>
                        <a:rPr lang="en-US" sz="1600" dirty="0"/>
                        <a:t>15</a:t>
                      </a:r>
                      <a:endParaRPr lang="en-CA" sz="1600" dirty="0"/>
                    </a:p>
                  </a:txBody>
                  <a:tcPr marL="91439" marR="91439" marT="45732" marB="45732"/>
                </a:tc>
                <a:extLst>
                  <a:ext uri="{0D108BD9-81ED-4DB2-BD59-A6C34878D82A}">
                    <a16:rowId xmlns:a16="http://schemas.microsoft.com/office/drawing/2014/main" xmlns="" val="10004"/>
                  </a:ext>
                </a:extLst>
              </a:tr>
              <a:tr h="370934">
                <a:tc>
                  <a:txBody>
                    <a:bodyPr/>
                    <a:lstStyle/>
                    <a:p>
                      <a:r>
                        <a:rPr lang="en-US" sz="1600" dirty="0"/>
                        <a:t>CRP</a:t>
                      </a:r>
                      <a:endParaRPr lang="en-CA" sz="1600" dirty="0"/>
                    </a:p>
                  </a:txBody>
                  <a:tcPr marL="91439" marR="91439" marT="45732" marB="45732"/>
                </a:tc>
                <a:tc>
                  <a:txBody>
                    <a:bodyPr/>
                    <a:lstStyle/>
                    <a:p>
                      <a:r>
                        <a:rPr lang="en-US" sz="1600" dirty="0"/>
                        <a:t>18 mg/L</a:t>
                      </a:r>
                      <a:endParaRPr lang="en-CA" sz="1600" dirty="0"/>
                    </a:p>
                  </a:txBody>
                  <a:tcPr marL="91439" marR="91439" marT="45732" marB="45732"/>
                </a:tc>
                <a:extLst>
                  <a:ext uri="{0D108BD9-81ED-4DB2-BD59-A6C34878D82A}">
                    <a16:rowId xmlns:a16="http://schemas.microsoft.com/office/drawing/2014/main" xmlns="" val="10005"/>
                  </a:ext>
                </a:extLst>
              </a:tr>
              <a:tr h="370934">
                <a:tc>
                  <a:txBody>
                    <a:bodyPr/>
                    <a:lstStyle/>
                    <a:p>
                      <a:r>
                        <a:rPr lang="en-US" sz="1600" dirty="0"/>
                        <a:t>HAQ</a:t>
                      </a:r>
                      <a:endParaRPr lang="en-CA" sz="1600" dirty="0"/>
                    </a:p>
                  </a:txBody>
                  <a:tcPr marL="91439" marR="91439" marT="45732" marB="45732"/>
                </a:tc>
                <a:tc>
                  <a:txBody>
                    <a:bodyPr/>
                    <a:lstStyle/>
                    <a:p>
                      <a:r>
                        <a:rPr lang="en-US" sz="1600" dirty="0"/>
                        <a:t> 2.125</a:t>
                      </a:r>
                      <a:endParaRPr lang="en-CA" sz="1600" dirty="0"/>
                    </a:p>
                  </a:txBody>
                  <a:tcPr marL="91439" marR="91439" marT="45732" marB="45732"/>
                </a:tc>
                <a:extLst>
                  <a:ext uri="{0D108BD9-81ED-4DB2-BD59-A6C34878D82A}">
                    <a16:rowId xmlns:a16="http://schemas.microsoft.com/office/drawing/2014/main" xmlns="" val="10006"/>
                  </a:ext>
                </a:extLst>
              </a:tr>
            </a:tbl>
          </a:graphicData>
        </a:graphic>
      </p:graphicFrame>
      <p:sp>
        <p:nvSpPr>
          <p:cNvPr id="5" name="TextBox 4"/>
          <p:cNvSpPr txBox="1"/>
          <p:nvPr/>
        </p:nvSpPr>
        <p:spPr>
          <a:xfrm>
            <a:off x="218364" y="4221956"/>
            <a:ext cx="7938827" cy="1646238"/>
          </a:xfrm>
          <a:prstGeom prst="rect">
            <a:avLst/>
          </a:prstGeom>
          <a:solidFill>
            <a:schemeClr val="tx2">
              <a:lumMod val="40000"/>
              <a:lumOff val="60000"/>
            </a:schemeClr>
          </a:solidFill>
          <a:ln>
            <a:solidFill>
              <a:srgbClr val="00314A"/>
            </a:solidFill>
            <a:prstDash val="lgDashDot"/>
          </a:ln>
        </p:spPr>
        <p:txBody>
          <a:bodyPr wrap="square">
            <a:spAutoFit/>
          </a:bodyPr>
          <a:lstStyle/>
          <a:p>
            <a:pPr eaLnBrk="1" fontAlgn="auto" hangingPunct="1">
              <a:spcBef>
                <a:spcPts val="0"/>
              </a:spcBef>
              <a:spcAft>
                <a:spcPts val="0"/>
              </a:spcAft>
              <a:buClr>
                <a:srgbClr val="87171A"/>
              </a:buClr>
              <a:defRPr/>
            </a:pPr>
            <a:r>
              <a:rPr lang="en-US" sz="2000" b="1" dirty="0">
                <a:latin typeface="+mn-lt"/>
                <a:cs typeface="+mn-cs"/>
              </a:rPr>
              <a:t>Upon examination:</a:t>
            </a:r>
          </a:p>
          <a:p>
            <a:pPr marL="285750" indent="-285750" eaLnBrk="1" fontAlgn="auto" hangingPunct="1">
              <a:spcBef>
                <a:spcPts val="0"/>
              </a:spcBef>
              <a:spcAft>
                <a:spcPts val="0"/>
              </a:spcAft>
              <a:buClr>
                <a:srgbClr val="87171A"/>
              </a:buClr>
              <a:buFont typeface="Arial" panose="020B0604020202020204" pitchFamily="34" charset="0"/>
              <a:buChar char="•"/>
              <a:defRPr/>
            </a:pPr>
            <a:r>
              <a:rPr lang="en-US" sz="2000" dirty="0">
                <a:latin typeface="+mn-lt"/>
                <a:cs typeface="+mn-cs"/>
              </a:rPr>
              <a:t>Marked deformities in her hands and feet </a:t>
            </a:r>
          </a:p>
          <a:p>
            <a:pPr marL="285750" indent="-285750" eaLnBrk="1" fontAlgn="auto" hangingPunct="1">
              <a:spcBef>
                <a:spcPts val="0"/>
              </a:spcBef>
              <a:spcAft>
                <a:spcPts val="0"/>
              </a:spcAft>
              <a:buClr>
                <a:srgbClr val="87171A"/>
              </a:buClr>
              <a:buFont typeface="Arial" panose="020B0604020202020204" pitchFamily="34" charset="0"/>
              <a:buChar char="•"/>
              <a:defRPr/>
            </a:pPr>
            <a:r>
              <a:rPr lang="en-US" sz="2000" dirty="0">
                <a:latin typeface="+mn-lt"/>
                <a:cs typeface="+mn-cs"/>
              </a:rPr>
              <a:t>Flexion contracture of right elbow and marked swelling of right knee </a:t>
            </a:r>
          </a:p>
          <a:p>
            <a:pPr marL="285750" indent="-285750" eaLnBrk="1" fontAlgn="auto" hangingPunct="1">
              <a:spcBef>
                <a:spcPts val="0"/>
              </a:spcBef>
              <a:spcAft>
                <a:spcPts val="0"/>
              </a:spcAft>
              <a:buClr>
                <a:srgbClr val="87171A"/>
              </a:buClr>
              <a:buFont typeface="Arial" panose="020B0604020202020204" pitchFamily="34" charset="0"/>
              <a:buChar char="•"/>
              <a:defRPr/>
            </a:pPr>
            <a:r>
              <a:rPr lang="en-US" sz="2000" dirty="0">
                <a:latin typeface="+mn-lt"/>
                <a:cs typeface="+mn-cs"/>
              </a:rPr>
              <a:t>unable to walk long distances </a:t>
            </a:r>
            <a:r>
              <a:rPr lang="en-US" sz="2100" dirty="0">
                <a:latin typeface="+mn-lt"/>
                <a:cs typeface="+mn-cs"/>
              </a:rPr>
              <a:t> </a:t>
            </a:r>
            <a:endParaRPr lang="en-CA" sz="2100" dirty="0">
              <a:latin typeface="+mn-lt"/>
              <a:cs typeface="+mn-cs"/>
            </a:endParaRPr>
          </a:p>
        </p:txBody>
      </p:sp>
      <p:sp>
        <p:nvSpPr>
          <p:cNvPr id="33797" name="TextBox 5"/>
          <p:cNvSpPr txBox="1">
            <a:spLocks noChangeArrowheads="1"/>
          </p:cNvSpPr>
          <p:nvPr/>
        </p:nvSpPr>
        <p:spPr bwMode="auto">
          <a:xfrm>
            <a:off x="219074" y="1341438"/>
            <a:ext cx="8239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2000" b="1" dirty="0"/>
              <a:t>She is today in your office: Triple combo therapy – compliance spotty</a:t>
            </a:r>
          </a:p>
        </p:txBody>
      </p:sp>
      <p:sp>
        <p:nvSpPr>
          <p:cNvPr id="3" name="TextBox 2"/>
          <p:cNvSpPr txBox="1"/>
          <p:nvPr/>
        </p:nvSpPr>
        <p:spPr>
          <a:xfrm>
            <a:off x="1473958" y="6250675"/>
            <a:ext cx="4967785" cy="461665"/>
          </a:xfrm>
          <a:prstGeom prst="rect">
            <a:avLst/>
          </a:prstGeom>
          <a:noFill/>
        </p:spPr>
        <p:txBody>
          <a:bodyPr wrap="square" rtlCol="0">
            <a:spAutoFit/>
          </a:bodyPr>
          <a:lstStyle/>
          <a:p>
            <a:r>
              <a:rPr lang="en-US" sz="2400" b="1" dirty="0"/>
              <a:t>WHAT 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2800" cap="small" dirty="0">
                <a:solidFill>
                  <a:schemeClr val="tx2">
                    <a:lumMod val="75000"/>
                  </a:schemeClr>
                </a:solidFill>
              </a:rPr>
              <a:t>Case Presentation</a:t>
            </a:r>
            <a:r>
              <a:rPr lang="en-US" sz="2800" dirty="0"/>
              <a:t/>
            </a:r>
            <a:br>
              <a:rPr lang="en-US" sz="2800" dirty="0"/>
            </a:br>
            <a:r>
              <a:rPr lang="en-US" sz="2800" dirty="0"/>
              <a:t>L. M. </a:t>
            </a:r>
          </a:p>
        </p:txBody>
      </p:sp>
      <p:sp>
        <p:nvSpPr>
          <p:cNvPr id="3" name="Content Placeholder 2"/>
          <p:cNvSpPr>
            <a:spLocks noGrp="1"/>
          </p:cNvSpPr>
          <p:nvPr>
            <p:ph idx="1"/>
          </p:nvPr>
        </p:nvSpPr>
        <p:spPr>
          <a:xfrm>
            <a:off x="457200" y="1836738"/>
            <a:ext cx="5356225" cy="3513137"/>
          </a:xfrm>
        </p:spPr>
        <p:txBody>
          <a:bodyPr rtlCol="0">
            <a:normAutofit/>
          </a:bodyPr>
          <a:lstStyle/>
          <a:p>
            <a:pPr marL="0" indent="0" eaLnBrk="1" fontAlgn="auto" hangingPunct="1">
              <a:lnSpc>
                <a:spcPct val="120000"/>
              </a:lnSpc>
              <a:spcAft>
                <a:spcPts val="0"/>
              </a:spcAft>
              <a:buFont typeface="Arial"/>
              <a:buNone/>
              <a:defRPr/>
            </a:pPr>
            <a:r>
              <a:rPr lang="en-US" sz="2400" b="1" dirty="0">
                <a:solidFill>
                  <a:schemeClr val="tx2">
                    <a:lumMod val="75000"/>
                  </a:schemeClr>
                </a:solidFill>
              </a:rPr>
              <a:t>Treatment Plan</a:t>
            </a:r>
          </a:p>
          <a:p>
            <a:pPr eaLnBrk="1" fontAlgn="auto" hangingPunct="1">
              <a:lnSpc>
                <a:spcPct val="120000"/>
              </a:lnSpc>
              <a:spcAft>
                <a:spcPts val="0"/>
              </a:spcAft>
              <a:buFont typeface="Arial"/>
              <a:buChar char="•"/>
              <a:defRPr/>
            </a:pPr>
            <a:r>
              <a:rPr lang="en-US" sz="2400" dirty="0"/>
              <a:t>TB skin test</a:t>
            </a:r>
          </a:p>
          <a:p>
            <a:pPr>
              <a:lnSpc>
                <a:spcPct val="120000"/>
              </a:lnSpc>
              <a:buFont typeface="Arial"/>
              <a:buChar char="•"/>
              <a:defRPr/>
            </a:pPr>
            <a:r>
              <a:rPr lang="en-US" sz="2400" dirty="0"/>
              <a:t>Vaccinations updated</a:t>
            </a:r>
          </a:p>
          <a:p>
            <a:pPr>
              <a:lnSpc>
                <a:spcPct val="120000"/>
              </a:lnSpc>
              <a:buFont typeface="Arial"/>
              <a:buChar char="•"/>
              <a:defRPr/>
            </a:pPr>
            <a:r>
              <a:rPr lang="en-US" sz="2400" dirty="0"/>
              <a:t>anti-TNF and methotrexate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4219"/>
            <a:ext cx="7772400" cy="853954"/>
          </a:xfrm>
        </p:spPr>
        <p:txBody>
          <a:bodyPr rtlCol="0">
            <a:normAutofit fontScale="90000"/>
          </a:bodyPr>
          <a:lstStyle/>
          <a:p>
            <a:pPr eaLnBrk="1" fontAlgn="auto" hangingPunct="1">
              <a:spcAft>
                <a:spcPts val="0"/>
              </a:spcAft>
              <a:defRPr/>
            </a:pPr>
            <a:r>
              <a:rPr lang="en-US" sz="2800" cap="small" dirty="0">
                <a:solidFill>
                  <a:schemeClr val="tx2">
                    <a:lumMod val="75000"/>
                  </a:schemeClr>
                </a:solidFill>
              </a:rPr>
              <a:t>Case Presentation</a:t>
            </a:r>
            <a:r>
              <a:rPr lang="en-US" sz="2800" dirty="0"/>
              <a:t/>
            </a:r>
            <a:br>
              <a:rPr lang="en-US" sz="2800" dirty="0"/>
            </a:br>
            <a:r>
              <a:rPr lang="en-US" sz="2800" dirty="0"/>
              <a:t>l. m. </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124811948"/>
              </p:ext>
            </p:extLst>
          </p:nvPr>
        </p:nvGraphicFramePr>
        <p:xfrm>
          <a:off x="122829" y="1487004"/>
          <a:ext cx="7847463" cy="2315654"/>
        </p:xfrm>
        <a:graphic>
          <a:graphicData uri="http://schemas.openxmlformats.org/drawingml/2006/table">
            <a:tbl>
              <a:tblPr firstRow="1" bandRow="1">
                <a:tableStyleId>{5C22544A-7EE6-4342-B048-85BDC9FD1C3A}</a:tableStyleId>
              </a:tblPr>
              <a:tblGrid>
                <a:gridCol w="5765184">
                  <a:extLst>
                    <a:ext uri="{9D8B030D-6E8A-4147-A177-3AD203B41FA5}">
                      <a16:colId xmlns:a16="http://schemas.microsoft.com/office/drawing/2014/main" xmlns="" val="20000"/>
                    </a:ext>
                  </a:extLst>
                </a:gridCol>
                <a:gridCol w="2082279">
                  <a:extLst>
                    <a:ext uri="{9D8B030D-6E8A-4147-A177-3AD203B41FA5}">
                      <a16:colId xmlns:a16="http://schemas.microsoft.com/office/drawing/2014/main" xmlns="" val="20001"/>
                    </a:ext>
                  </a:extLst>
                </a:gridCol>
              </a:tblGrid>
              <a:tr h="460984">
                <a:tc>
                  <a:txBody>
                    <a:bodyPr/>
                    <a:lstStyle/>
                    <a:p>
                      <a:r>
                        <a:rPr lang="en-US" sz="1600" dirty="0"/>
                        <a:t>Parameter</a:t>
                      </a:r>
                      <a:endParaRPr lang="en-CA" sz="1600" dirty="0"/>
                    </a:p>
                  </a:txBody>
                  <a:tcPr marL="91439" marR="91439" marT="45732" marB="45732">
                    <a:solidFill>
                      <a:srgbClr val="2A4A70"/>
                    </a:solidFill>
                  </a:tcPr>
                </a:tc>
                <a:tc>
                  <a:txBody>
                    <a:bodyPr/>
                    <a:lstStyle/>
                    <a:p>
                      <a:r>
                        <a:rPr lang="en-US" sz="1600" dirty="0"/>
                        <a:t>Data</a:t>
                      </a:r>
                      <a:endParaRPr lang="en-CA" sz="1600" dirty="0"/>
                    </a:p>
                  </a:txBody>
                  <a:tcPr marL="91439" marR="91439" marT="45732" marB="45732">
                    <a:solidFill>
                      <a:srgbClr val="2A4A70"/>
                    </a:solidFill>
                  </a:tcPr>
                </a:tc>
                <a:extLst>
                  <a:ext uri="{0D108BD9-81ED-4DB2-BD59-A6C34878D82A}">
                    <a16:rowId xmlns:a16="http://schemas.microsoft.com/office/drawing/2014/main" xmlns="" val="10000"/>
                  </a:ext>
                </a:extLst>
              </a:tr>
              <a:tr h="370934">
                <a:tc>
                  <a:txBody>
                    <a:bodyPr/>
                    <a:lstStyle/>
                    <a:p>
                      <a:r>
                        <a:rPr lang="en-CA" sz="1600" b="0" dirty="0"/>
                        <a:t>Swollen joints</a:t>
                      </a:r>
                    </a:p>
                  </a:txBody>
                  <a:tcPr marL="91439" marR="91439" marT="45732" marB="45732"/>
                </a:tc>
                <a:tc>
                  <a:txBody>
                    <a:bodyPr/>
                    <a:lstStyle/>
                    <a:p>
                      <a:r>
                        <a:rPr lang="en-CA" sz="1600" dirty="0"/>
                        <a:t>0</a:t>
                      </a:r>
                    </a:p>
                  </a:txBody>
                  <a:tcPr marL="91439" marR="91439" marT="45732" marB="45732"/>
                </a:tc>
                <a:extLst>
                  <a:ext uri="{0D108BD9-81ED-4DB2-BD59-A6C34878D82A}">
                    <a16:rowId xmlns:a16="http://schemas.microsoft.com/office/drawing/2014/main" xmlns="" val="10003"/>
                  </a:ext>
                </a:extLst>
              </a:tr>
              <a:tr h="370934">
                <a:tc>
                  <a:txBody>
                    <a:bodyPr/>
                    <a:lstStyle/>
                    <a:p>
                      <a:r>
                        <a:rPr lang="en-US" sz="1600" dirty="0"/>
                        <a:t>Tender Joints</a:t>
                      </a:r>
                      <a:endParaRPr lang="en-CA" sz="1600" dirty="0"/>
                    </a:p>
                  </a:txBody>
                  <a:tcPr marL="91439" marR="91439" marT="45732" marB="45732"/>
                </a:tc>
                <a:tc>
                  <a:txBody>
                    <a:bodyPr/>
                    <a:lstStyle/>
                    <a:p>
                      <a:r>
                        <a:rPr lang="en-US" sz="1600" dirty="0"/>
                        <a:t>3</a:t>
                      </a:r>
                      <a:endParaRPr lang="en-CA" sz="1600" dirty="0"/>
                    </a:p>
                  </a:txBody>
                  <a:tcPr marL="91439" marR="91439" marT="45732" marB="45732"/>
                </a:tc>
                <a:extLst>
                  <a:ext uri="{0D108BD9-81ED-4DB2-BD59-A6C34878D82A}">
                    <a16:rowId xmlns:a16="http://schemas.microsoft.com/office/drawing/2014/main" xmlns="" val="10004"/>
                  </a:ext>
                </a:extLst>
              </a:tr>
              <a:tr h="370934">
                <a:tc>
                  <a:txBody>
                    <a:bodyPr/>
                    <a:lstStyle/>
                    <a:p>
                      <a:r>
                        <a:rPr lang="en-US" sz="1600" dirty="0"/>
                        <a:t>X-Ray</a:t>
                      </a:r>
                      <a:endParaRPr lang="en-CA" sz="1600" dirty="0"/>
                    </a:p>
                  </a:txBody>
                  <a:tcPr marL="91439" marR="91439" marT="45732" marB="45732"/>
                </a:tc>
                <a:tc>
                  <a:txBody>
                    <a:bodyPr/>
                    <a:lstStyle/>
                    <a:p>
                      <a:r>
                        <a:rPr lang="en-US" sz="1600" dirty="0"/>
                        <a:t>erosion</a:t>
                      </a:r>
                      <a:endParaRPr lang="en-CA" sz="1600" dirty="0"/>
                    </a:p>
                  </a:txBody>
                  <a:tcPr marL="91439" marR="91439" marT="45732" marB="45732"/>
                </a:tc>
                <a:extLst>
                  <a:ext uri="{0D108BD9-81ED-4DB2-BD59-A6C34878D82A}">
                    <a16:rowId xmlns:a16="http://schemas.microsoft.com/office/drawing/2014/main" xmlns="" val="10005"/>
                  </a:ext>
                </a:extLst>
              </a:tr>
              <a:tr h="370934">
                <a:tc>
                  <a:txBody>
                    <a:bodyPr/>
                    <a:lstStyle/>
                    <a:p>
                      <a:r>
                        <a:rPr lang="en-US" sz="1600" dirty="0"/>
                        <a:t>HAQ</a:t>
                      </a:r>
                      <a:endParaRPr lang="en-CA" sz="1600" dirty="0"/>
                    </a:p>
                  </a:txBody>
                  <a:tcPr marL="91439" marR="91439" marT="45732" marB="45732"/>
                </a:tc>
                <a:tc>
                  <a:txBody>
                    <a:bodyPr/>
                    <a:lstStyle/>
                    <a:p>
                      <a:r>
                        <a:rPr lang="en-US" sz="1600" dirty="0"/>
                        <a:t> 1.25</a:t>
                      </a:r>
                      <a:endParaRPr lang="en-CA" sz="1600" dirty="0"/>
                    </a:p>
                  </a:txBody>
                  <a:tcPr marL="91439" marR="91439" marT="45732" marB="45732"/>
                </a:tc>
                <a:extLst>
                  <a:ext uri="{0D108BD9-81ED-4DB2-BD59-A6C34878D82A}">
                    <a16:rowId xmlns:a16="http://schemas.microsoft.com/office/drawing/2014/main" xmlns="" val="10006"/>
                  </a:ext>
                </a:extLst>
              </a:tr>
              <a:tr h="370934">
                <a:tc>
                  <a:txBody>
                    <a:bodyPr/>
                    <a:lstStyle/>
                    <a:p>
                      <a:r>
                        <a:rPr lang="en-US" sz="1600" dirty="0"/>
                        <a:t>CRP</a:t>
                      </a:r>
                      <a:endParaRPr lang="en-CA" sz="1600" dirty="0"/>
                    </a:p>
                  </a:txBody>
                  <a:tcPr marL="91439" marR="91439" marT="45732" marB="45732"/>
                </a:tc>
                <a:tc>
                  <a:txBody>
                    <a:bodyPr/>
                    <a:lstStyle/>
                    <a:p>
                      <a:r>
                        <a:rPr lang="en-US" sz="1600" dirty="0"/>
                        <a:t>3 mg/L</a:t>
                      </a:r>
                      <a:endParaRPr lang="en-CA" sz="1600" dirty="0"/>
                    </a:p>
                  </a:txBody>
                  <a:tcPr marL="91439" marR="91439" marT="45732" marB="45732"/>
                </a:tc>
                <a:extLst>
                  <a:ext uri="{0D108BD9-81ED-4DB2-BD59-A6C34878D82A}">
                    <a16:rowId xmlns:a16="http://schemas.microsoft.com/office/drawing/2014/main" xmlns="" val="10007"/>
                  </a:ext>
                </a:extLst>
              </a:tr>
            </a:tbl>
          </a:graphicData>
        </a:graphic>
      </p:graphicFrame>
      <p:sp>
        <p:nvSpPr>
          <p:cNvPr id="5" name="TextBox 4"/>
          <p:cNvSpPr txBox="1"/>
          <p:nvPr/>
        </p:nvSpPr>
        <p:spPr>
          <a:xfrm>
            <a:off x="122829" y="3821069"/>
            <a:ext cx="7938827" cy="1338828"/>
          </a:xfrm>
          <a:prstGeom prst="rect">
            <a:avLst/>
          </a:prstGeom>
          <a:solidFill>
            <a:schemeClr val="tx2">
              <a:lumMod val="40000"/>
              <a:lumOff val="60000"/>
            </a:schemeClr>
          </a:solidFill>
          <a:ln>
            <a:solidFill>
              <a:srgbClr val="00314A"/>
            </a:solidFill>
            <a:prstDash val="lgDashDot"/>
          </a:ln>
        </p:spPr>
        <p:txBody>
          <a:bodyPr wrap="square">
            <a:spAutoFit/>
          </a:bodyPr>
          <a:lstStyle/>
          <a:p>
            <a:pPr eaLnBrk="1" fontAlgn="auto" hangingPunct="1">
              <a:spcBef>
                <a:spcPts val="0"/>
              </a:spcBef>
              <a:spcAft>
                <a:spcPts val="0"/>
              </a:spcAft>
              <a:buClr>
                <a:srgbClr val="87171A"/>
              </a:buClr>
              <a:defRPr/>
            </a:pPr>
            <a:r>
              <a:rPr lang="en-US" sz="2000" b="1" dirty="0">
                <a:latin typeface="+mn-lt"/>
                <a:cs typeface="+mn-cs"/>
              </a:rPr>
              <a:t>Upon examination:</a:t>
            </a:r>
          </a:p>
          <a:p>
            <a:pPr marL="285750" indent="-285750" eaLnBrk="1" fontAlgn="auto" hangingPunct="1">
              <a:spcBef>
                <a:spcPts val="0"/>
              </a:spcBef>
              <a:spcAft>
                <a:spcPts val="0"/>
              </a:spcAft>
              <a:buClr>
                <a:srgbClr val="87171A"/>
              </a:buClr>
              <a:buFont typeface="Arial" panose="020B0604020202020204" pitchFamily="34" charset="0"/>
              <a:buChar char="•"/>
              <a:defRPr/>
            </a:pPr>
            <a:r>
              <a:rPr lang="en-US" sz="2000" dirty="0">
                <a:latin typeface="+mn-lt"/>
                <a:cs typeface="+mn-cs"/>
              </a:rPr>
              <a:t>Marked deformities in her hands and feet </a:t>
            </a:r>
          </a:p>
          <a:p>
            <a:pPr marL="285750" indent="-285750" eaLnBrk="1" fontAlgn="auto" hangingPunct="1">
              <a:spcBef>
                <a:spcPts val="0"/>
              </a:spcBef>
              <a:spcAft>
                <a:spcPts val="0"/>
              </a:spcAft>
              <a:buClr>
                <a:srgbClr val="87171A"/>
              </a:buClr>
              <a:buFont typeface="Arial" panose="020B0604020202020204" pitchFamily="34" charset="0"/>
              <a:buChar char="•"/>
              <a:defRPr/>
            </a:pPr>
            <a:r>
              <a:rPr lang="en-US" sz="2000" dirty="0">
                <a:latin typeface="+mn-lt"/>
                <a:cs typeface="+mn-cs"/>
              </a:rPr>
              <a:t>Flexion contracture of right elbow and right knee </a:t>
            </a:r>
          </a:p>
          <a:p>
            <a:pPr marL="285750" indent="-285750" eaLnBrk="1" fontAlgn="auto" hangingPunct="1">
              <a:spcBef>
                <a:spcPts val="0"/>
              </a:spcBef>
              <a:spcAft>
                <a:spcPts val="0"/>
              </a:spcAft>
              <a:buClr>
                <a:srgbClr val="87171A"/>
              </a:buClr>
              <a:buFont typeface="Arial" panose="020B0604020202020204" pitchFamily="34" charset="0"/>
              <a:buChar char="•"/>
              <a:defRPr/>
            </a:pPr>
            <a:r>
              <a:rPr lang="en-US" sz="2000" dirty="0">
                <a:latin typeface="+mn-lt"/>
                <a:cs typeface="+mn-cs"/>
              </a:rPr>
              <a:t>unable to walk long distances </a:t>
            </a:r>
            <a:r>
              <a:rPr lang="en-US" sz="2100" dirty="0">
                <a:latin typeface="+mn-lt"/>
                <a:cs typeface="+mn-cs"/>
              </a:rPr>
              <a:t> </a:t>
            </a:r>
            <a:endParaRPr lang="en-CA" sz="2100" dirty="0">
              <a:latin typeface="+mn-lt"/>
              <a:cs typeface="+mn-cs"/>
            </a:endParaRPr>
          </a:p>
        </p:txBody>
      </p:sp>
      <p:sp>
        <p:nvSpPr>
          <p:cNvPr id="33797" name="TextBox 5"/>
          <p:cNvSpPr txBox="1">
            <a:spLocks noChangeArrowheads="1"/>
          </p:cNvSpPr>
          <p:nvPr/>
        </p:nvSpPr>
        <p:spPr bwMode="auto">
          <a:xfrm>
            <a:off x="219075" y="1068483"/>
            <a:ext cx="8239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2000" b="1" dirty="0"/>
              <a:t>3 months later:</a:t>
            </a:r>
          </a:p>
        </p:txBody>
      </p:sp>
      <p:pic>
        <p:nvPicPr>
          <p:cNvPr id="6" name="Picture 2" descr="C:\Documents and Settings\Jerry\My Documents\My Pictures\clinical photographs\clinical photographs 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5159897"/>
            <a:ext cx="2538484" cy="169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
          <p:cNvGrpSpPr>
            <a:grpSpLocks/>
          </p:cNvGrpSpPr>
          <p:nvPr/>
        </p:nvGrpSpPr>
        <p:grpSpPr bwMode="auto">
          <a:xfrm>
            <a:off x="5080329" y="5124367"/>
            <a:ext cx="2088107" cy="1763384"/>
            <a:chOff x="0" y="228824"/>
            <a:chExt cx="5497339" cy="4952627"/>
          </a:xfrm>
        </p:grpSpPr>
        <p:pic>
          <p:nvPicPr>
            <p:cNvPr id="8" name="Picture 4"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824"/>
              <a:ext cx="5497339"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19"/>
            <p:cNvSpPr>
              <a:spLocks noChangeArrowheads="1"/>
            </p:cNvSpPr>
            <p:nvPr/>
          </p:nvSpPr>
          <p:spPr bwMode="auto">
            <a:xfrm>
              <a:off x="1981275" y="380628"/>
              <a:ext cx="1067098" cy="915293"/>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 name="Oval 20"/>
            <p:cNvSpPr>
              <a:spLocks noChangeArrowheads="1"/>
            </p:cNvSpPr>
            <p:nvPr/>
          </p:nvSpPr>
          <p:spPr bwMode="auto">
            <a:xfrm>
              <a:off x="3048372" y="685354"/>
              <a:ext cx="990079" cy="915293"/>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2" name="Oval 21"/>
            <p:cNvSpPr>
              <a:spLocks noChangeArrowheads="1"/>
            </p:cNvSpPr>
            <p:nvPr/>
          </p:nvSpPr>
          <p:spPr bwMode="auto">
            <a:xfrm>
              <a:off x="4038452" y="2666628"/>
              <a:ext cx="609451" cy="838274"/>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 name="Oval 22"/>
            <p:cNvSpPr>
              <a:spLocks noChangeArrowheads="1"/>
            </p:cNvSpPr>
            <p:nvPr/>
          </p:nvSpPr>
          <p:spPr bwMode="auto">
            <a:xfrm>
              <a:off x="914178" y="4191372"/>
              <a:ext cx="609451" cy="990079"/>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spTree>
    <p:extLst>
      <p:ext uri="{BB962C8B-B14F-4D97-AF65-F5344CB8AC3E}">
        <p14:creationId xmlns:p14="http://schemas.microsoft.com/office/powerpoint/2010/main" val="2664765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2800" cap="small" dirty="0">
                <a:solidFill>
                  <a:schemeClr val="tx2">
                    <a:lumMod val="75000"/>
                  </a:schemeClr>
                </a:solidFill>
              </a:rPr>
              <a:t>Case Presentation</a:t>
            </a:r>
            <a:r>
              <a:rPr lang="en-US" sz="2800" dirty="0"/>
              <a:t/>
            </a:r>
            <a:br>
              <a:rPr lang="en-US" sz="2800" dirty="0"/>
            </a:br>
            <a:r>
              <a:rPr lang="en-US" sz="2800" dirty="0"/>
              <a:t>L. M. </a:t>
            </a:r>
          </a:p>
        </p:txBody>
      </p:sp>
      <p:sp>
        <p:nvSpPr>
          <p:cNvPr id="3" name="Content Placeholder 2"/>
          <p:cNvSpPr>
            <a:spLocks noGrp="1"/>
          </p:cNvSpPr>
          <p:nvPr>
            <p:ph idx="1"/>
          </p:nvPr>
        </p:nvSpPr>
        <p:spPr>
          <a:xfrm>
            <a:off x="457200" y="1836738"/>
            <a:ext cx="5356225" cy="3513137"/>
          </a:xfrm>
        </p:spPr>
        <p:txBody>
          <a:bodyPr rtlCol="0">
            <a:normAutofit/>
          </a:bodyPr>
          <a:lstStyle/>
          <a:p>
            <a:pPr eaLnBrk="1" fontAlgn="auto" hangingPunct="1">
              <a:lnSpc>
                <a:spcPct val="120000"/>
              </a:lnSpc>
              <a:spcAft>
                <a:spcPts val="0"/>
              </a:spcAft>
              <a:buFont typeface="Arial"/>
              <a:buChar char="•"/>
              <a:defRPr/>
            </a:pPr>
            <a:r>
              <a:rPr lang="en-US" sz="2400" dirty="0"/>
              <a:t>Disease controlled but function is impaired</a:t>
            </a:r>
          </a:p>
        </p:txBody>
      </p:sp>
      <p:sp>
        <p:nvSpPr>
          <p:cNvPr id="5" name="TextBox 4"/>
          <p:cNvSpPr txBox="1"/>
          <p:nvPr/>
        </p:nvSpPr>
        <p:spPr>
          <a:xfrm>
            <a:off x="0" y="6027003"/>
            <a:ext cx="9144000" cy="830997"/>
          </a:xfrm>
          <a:prstGeom prst="rect">
            <a:avLst/>
          </a:prstGeom>
          <a:solidFill>
            <a:srgbClr val="00314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lgn="ctr" eaLnBrk="1" fontAlgn="auto" hangingPunct="1">
              <a:spcBef>
                <a:spcPts val="0"/>
              </a:spcBef>
              <a:spcAft>
                <a:spcPts val="0"/>
              </a:spcAft>
              <a:defRPr/>
            </a:pPr>
            <a:r>
              <a:rPr lang="en-US" sz="2400" b="1" dirty="0">
                <a:solidFill>
                  <a:schemeClr val="bg1"/>
                </a:solidFill>
                <a:latin typeface="+mn-lt"/>
                <a:cs typeface="+mn-cs"/>
              </a:rPr>
              <a:t>What went wrong?</a:t>
            </a:r>
          </a:p>
          <a:p>
            <a:pPr algn="ctr" eaLnBrk="1" fontAlgn="auto" hangingPunct="1">
              <a:spcBef>
                <a:spcPts val="0"/>
              </a:spcBef>
              <a:spcAft>
                <a:spcPts val="0"/>
              </a:spcAft>
              <a:defRPr/>
            </a:pPr>
            <a:r>
              <a:rPr lang="en-US" sz="2400" b="1" dirty="0">
                <a:solidFill>
                  <a:schemeClr val="bg1"/>
                </a:solidFill>
                <a:latin typeface="+mn-lt"/>
                <a:cs typeface="+mn-cs"/>
              </a:rPr>
              <a:t>What should we do to prevent this from happening again?</a:t>
            </a:r>
            <a:endParaRPr lang="en-CA" sz="2400" b="1" dirty="0">
              <a:solidFill>
                <a:schemeClr val="bg1"/>
              </a:solidFill>
              <a:latin typeface="+mn-lt"/>
              <a:cs typeface="+mn-cs"/>
            </a:endParaRPr>
          </a:p>
        </p:txBody>
      </p:sp>
    </p:spTree>
    <p:extLst>
      <p:ext uri="{BB962C8B-B14F-4D97-AF65-F5344CB8AC3E}">
        <p14:creationId xmlns:p14="http://schemas.microsoft.com/office/powerpoint/2010/main" val="671594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14" descr="frame for 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49" y="1665288"/>
            <a:ext cx="7266011"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24"/>
          <p:cNvSpPr txBox="1">
            <a:spLocks noChangeArrowheads="1"/>
          </p:cNvSpPr>
          <p:nvPr/>
        </p:nvSpPr>
        <p:spPr bwMode="auto">
          <a:xfrm>
            <a:off x="-34925" y="6638925"/>
            <a:ext cx="2152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t>Adapted from: Kirwan JR.</a:t>
            </a:r>
            <a:r>
              <a:rPr lang="en-GB" altLang="en-US" sz="1000"/>
              <a:t> </a:t>
            </a:r>
            <a:r>
              <a:rPr lang="en-US" altLang="en-US" sz="1000"/>
              <a:t>1999, 2001.</a:t>
            </a:r>
            <a:endParaRPr lang="en-US" altLang="en-US" sz="1100"/>
          </a:p>
        </p:txBody>
      </p:sp>
      <p:sp>
        <p:nvSpPr>
          <p:cNvPr id="95236" name="Rectangle 2"/>
          <p:cNvSpPr>
            <a:spLocks noChangeArrowheads="1"/>
          </p:cNvSpPr>
          <p:nvPr/>
        </p:nvSpPr>
        <p:spPr bwMode="hidden">
          <a:xfrm>
            <a:off x="2274888" y="2133600"/>
            <a:ext cx="5360987" cy="3121025"/>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p>
        </p:txBody>
      </p:sp>
      <p:sp>
        <p:nvSpPr>
          <p:cNvPr id="95237" name="Text Box 3"/>
          <p:cNvSpPr txBox="1">
            <a:spLocks noChangeArrowheads="1"/>
          </p:cNvSpPr>
          <p:nvPr/>
        </p:nvSpPr>
        <p:spPr bwMode="auto">
          <a:xfrm rot="-5400000">
            <a:off x="-410369" y="3394869"/>
            <a:ext cx="3113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a:t>Severity (arbitrary units)</a:t>
            </a:r>
            <a:endParaRPr lang="en-GB" altLang="en-US" sz="1800"/>
          </a:p>
        </p:txBody>
      </p:sp>
      <p:sp>
        <p:nvSpPr>
          <p:cNvPr id="95238" name="Text Box 4"/>
          <p:cNvSpPr txBox="1">
            <a:spLocks noChangeArrowheads="1"/>
          </p:cNvSpPr>
          <p:nvPr/>
        </p:nvSpPr>
        <p:spPr bwMode="auto">
          <a:xfrm>
            <a:off x="1287463" y="5373688"/>
            <a:ext cx="44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a:t>0</a:t>
            </a:r>
          </a:p>
        </p:txBody>
      </p:sp>
      <p:sp>
        <p:nvSpPr>
          <p:cNvPr id="95239" name="Text Box 5"/>
          <p:cNvSpPr txBox="1">
            <a:spLocks noChangeArrowheads="1"/>
          </p:cNvSpPr>
          <p:nvPr/>
        </p:nvSpPr>
        <p:spPr bwMode="auto">
          <a:xfrm>
            <a:off x="1528763" y="5700713"/>
            <a:ext cx="6107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600"/>
              <a:t>Duration of disease (years)</a:t>
            </a:r>
            <a:endParaRPr lang="en-GB" altLang="en-US" sz="1800"/>
          </a:p>
        </p:txBody>
      </p:sp>
      <p:sp>
        <p:nvSpPr>
          <p:cNvPr id="95240" name="Text Box 6"/>
          <p:cNvSpPr txBox="1">
            <a:spLocks noChangeArrowheads="1"/>
          </p:cNvSpPr>
          <p:nvPr/>
        </p:nvSpPr>
        <p:spPr bwMode="auto">
          <a:xfrm>
            <a:off x="2309813" y="5373688"/>
            <a:ext cx="439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a:t>5</a:t>
            </a:r>
          </a:p>
        </p:txBody>
      </p:sp>
      <p:sp>
        <p:nvSpPr>
          <p:cNvPr id="95241" name="Text Box 7"/>
          <p:cNvSpPr txBox="1">
            <a:spLocks noChangeArrowheads="1"/>
          </p:cNvSpPr>
          <p:nvPr/>
        </p:nvSpPr>
        <p:spPr bwMode="auto">
          <a:xfrm>
            <a:off x="3327400" y="5373688"/>
            <a:ext cx="442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a:t>10</a:t>
            </a:r>
          </a:p>
        </p:txBody>
      </p:sp>
      <p:sp>
        <p:nvSpPr>
          <p:cNvPr id="95242" name="Text Box 8"/>
          <p:cNvSpPr txBox="1">
            <a:spLocks noChangeArrowheads="1"/>
          </p:cNvSpPr>
          <p:nvPr/>
        </p:nvSpPr>
        <p:spPr bwMode="auto">
          <a:xfrm>
            <a:off x="4348163" y="5373688"/>
            <a:ext cx="442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a:t>15</a:t>
            </a:r>
          </a:p>
        </p:txBody>
      </p:sp>
      <p:sp>
        <p:nvSpPr>
          <p:cNvPr id="95243" name="Text Box 9"/>
          <p:cNvSpPr txBox="1">
            <a:spLocks noChangeArrowheads="1"/>
          </p:cNvSpPr>
          <p:nvPr/>
        </p:nvSpPr>
        <p:spPr bwMode="auto">
          <a:xfrm>
            <a:off x="5368925" y="5373688"/>
            <a:ext cx="442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a:t>20</a:t>
            </a:r>
          </a:p>
        </p:txBody>
      </p:sp>
      <p:sp>
        <p:nvSpPr>
          <p:cNvPr id="95244" name="Text Box 10"/>
          <p:cNvSpPr txBox="1">
            <a:spLocks noChangeArrowheads="1"/>
          </p:cNvSpPr>
          <p:nvPr/>
        </p:nvSpPr>
        <p:spPr bwMode="auto">
          <a:xfrm>
            <a:off x="6389688" y="5373688"/>
            <a:ext cx="442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a:t>25</a:t>
            </a:r>
          </a:p>
        </p:txBody>
      </p:sp>
      <p:sp>
        <p:nvSpPr>
          <p:cNvPr id="95245" name="Text Box 11"/>
          <p:cNvSpPr txBox="1">
            <a:spLocks noChangeArrowheads="1"/>
          </p:cNvSpPr>
          <p:nvPr/>
        </p:nvSpPr>
        <p:spPr bwMode="auto">
          <a:xfrm>
            <a:off x="7410450" y="5373688"/>
            <a:ext cx="442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30</a:t>
            </a:r>
          </a:p>
        </p:txBody>
      </p:sp>
      <p:sp>
        <p:nvSpPr>
          <p:cNvPr id="95246" name="Rectangle 12"/>
          <p:cNvSpPr>
            <a:spLocks noChangeArrowheads="1"/>
          </p:cNvSpPr>
          <p:nvPr/>
        </p:nvSpPr>
        <p:spPr bwMode="auto">
          <a:xfrm>
            <a:off x="2630488" y="3189288"/>
            <a:ext cx="0" cy="11112"/>
          </a:xfrm>
          <a:prstGeom prst="rect">
            <a:avLst/>
          </a:prstGeom>
          <a:solidFill>
            <a:srgbClr val="FF3300"/>
          </a:solidFill>
          <a:ln w="25400">
            <a:solidFill>
              <a:srgbClr val="FF33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p>
        </p:txBody>
      </p:sp>
      <p:sp>
        <p:nvSpPr>
          <p:cNvPr id="95247" name="Line 13"/>
          <p:cNvSpPr>
            <a:spLocks noChangeShapeType="1"/>
          </p:cNvSpPr>
          <p:nvPr/>
        </p:nvSpPr>
        <p:spPr bwMode="auto">
          <a:xfrm>
            <a:off x="6608763" y="5267325"/>
            <a:ext cx="1587"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48" name="Line 14"/>
          <p:cNvSpPr>
            <a:spLocks noChangeShapeType="1"/>
          </p:cNvSpPr>
          <p:nvPr/>
        </p:nvSpPr>
        <p:spPr bwMode="auto">
          <a:xfrm>
            <a:off x="5575300" y="5267325"/>
            <a:ext cx="1588"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49" name="Line 15"/>
          <p:cNvSpPr>
            <a:spLocks noChangeShapeType="1"/>
          </p:cNvSpPr>
          <p:nvPr/>
        </p:nvSpPr>
        <p:spPr bwMode="auto">
          <a:xfrm>
            <a:off x="4567238" y="5267325"/>
            <a:ext cx="1587"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0" name="Line 16"/>
          <p:cNvSpPr>
            <a:spLocks noChangeShapeType="1"/>
          </p:cNvSpPr>
          <p:nvPr/>
        </p:nvSpPr>
        <p:spPr bwMode="auto">
          <a:xfrm>
            <a:off x="3557588" y="5267325"/>
            <a:ext cx="1587"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1" name="Line 17"/>
          <p:cNvSpPr>
            <a:spLocks noChangeShapeType="1"/>
          </p:cNvSpPr>
          <p:nvPr/>
        </p:nvSpPr>
        <p:spPr bwMode="auto">
          <a:xfrm>
            <a:off x="2524125" y="5267325"/>
            <a:ext cx="1588" cy="730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2" name="Line 18"/>
          <p:cNvSpPr>
            <a:spLocks noChangeShapeType="1"/>
          </p:cNvSpPr>
          <p:nvPr/>
        </p:nvSpPr>
        <p:spPr bwMode="auto">
          <a:xfrm flipH="1">
            <a:off x="1417638" y="5254625"/>
            <a:ext cx="85725"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3" name="Line 19"/>
          <p:cNvSpPr>
            <a:spLocks noChangeShapeType="1"/>
          </p:cNvSpPr>
          <p:nvPr/>
        </p:nvSpPr>
        <p:spPr bwMode="auto">
          <a:xfrm flipH="1">
            <a:off x="1417638" y="4467225"/>
            <a:ext cx="85725"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4" name="Line 20"/>
          <p:cNvSpPr>
            <a:spLocks noChangeShapeType="1"/>
          </p:cNvSpPr>
          <p:nvPr/>
        </p:nvSpPr>
        <p:spPr bwMode="auto">
          <a:xfrm flipH="1">
            <a:off x="1417638" y="3679825"/>
            <a:ext cx="85725"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5" name="Line 21"/>
          <p:cNvSpPr>
            <a:spLocks noChangeShapeType="1"/>
          </p:cNvSpPr>
          <p:nvPr/>
        </p:nvSpPr>
        <p:spPr bwMode="auto">
          <a:xfrm flipH="1">
            <a:off x="1417638" y="2894013"/>
            <a:ext cx="85725"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6" name="Freeform 22"/>
          <p:cNvSpPr>
            <a:spLocks/>
          </p:cNvSpPr>
          <p:nvPr/>
        </p:nvSpPr>
        <p:spPr bwMode="auto">
          <a:xfrm>
            <a:off x="1417638" y="2106613"/>
            <a:ext cx="6211887" cy="3233737"/>
          </a:xfrm>
          <a:custGeom>
            <a:avLst/>
            <a:gdLst>
              <a:gd name="T0" fmla="*/ 0 w 4041"/>
              <a:gd name="T1" fmla="*/ 0 h 2104"/>
              <a:gd name="T2" fmla="*/ 2147483646 w 4041"/>
              <a:gd name="T3" fmla="*/ 0 h 2104"/>
              <a:gd name="T4" fmla="*/ 2147483646 w 4041"/>
              <a:gd name="T5" fmla="*/ 0 h 2104"/>
              <a:gd name="T6" fmla="*/ 2147483646 w 4041"/>
              <a:gd name="T7" fmla="*/ 2147483646 h 2104"/>
              <a:gd name="T8" fmla="*/ 2147483646 w 4041"/>
              <a:gd name="T9" fmla="*/ 2147483646 h 2104"/>
              <a:gd name="T10" fmla="*/ 2147483646 w 4041"/>
              <a:gd name="T11" fmla="*/ 2147483646 h 2104"/>
              <a:gd name="T12" fmla="*/ 0 60000 65536"/>
              <a:gd name="T13" fmla="*/ 0 60000 65536"/>
              <a:gd name="T14" fmla="*/ 0 60000 65536"/>
              <a:gd name="T15" fmla="*/ 0 60000 65536"/>
              <a:gd name="T16" fmla="*/ 0 60000 65536"/>
              <a:gd name="T17" fmla="*/ 0 60000 65536"/>
              <a:gd name="T18" fmla="*/ 0 w 4041"/>
              <a:gd name="T19" fmla="*/ 0 h 2104"/>
              <a:gd name="T20" fmla="*/ 4041 w 4041"/>
              <a:gd name="T21" fmla="*/ 2104 h 2104"/>
            </a:gdLst>
            <a:ahLst/>
            <a:cxnLst>
              <a:cxn ang="T12">
                <a:pos x="T0" y="T1"/>
              </a:cxn>
              <a:cxn ang="T13">
                <a:pos x="T2" y="T3"/>
              </a:cxn>
              <a:cxn ang="T14">
                <a:pos x="T4" y="T5"/>
              </a:cxn>
              <a:cxn ang="T15">
                <a:pos x="T6" y="T7"/>
              </a:cxn>
              <a:cxn ang="T16">
                <a:pos x="T8" y="T9"/>
              </a:cxn>
              <a:cxn ang="T17">
                <a:pos x="T10" y="T11"/>
              </a:cxn>
            </a:cxnLst>
            <a:rect l="T18" t="T19" r="T20" b="T21"/>
            <a:pathLst>
              <a:path w="4041" h="2104">
                <a:moveTo>
                  <a:pt x="0" y="0"/>
                </a:moveTo>
                <a:lnTo>
                  <a:pt x="56" y="0"/>
                </a:lnTo>
                <a:lnTo>
                  <a:pt x="56" y="2056"/>
                </a:lnTo>
                <a:lnTo>
                  <a:pt x="4041" y="2056"/>
                </a:lnTo>
                <a:lnTo>
                  <a:pt x="4041" y="2104"/>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57" name="Text Box 23"/>
          <p:cNvSpPr txBox="1">
            <a:spLocks noChangeArrowheads="1"/>
          </p:cNvSpPr>
          <p:nvPr/>
        </p:nvSpPr>
        <p:spPr bwMode="auto">
          <a:xfrm>
            <a:off x="1484313" y="1754188"/>
            <a:ext cx="3490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6318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318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318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318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318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318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318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318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318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t>Early RA         Intermediate             Late</a:t>
            </a:r>
            <a:endParaRPr lang="en-US" altLang="en-US" sz="1800"/>
          </a:p>
        </p:txBody>
      </p:sp>
      <p:sp>
        <p:nvSpPr>
          <p:cNvPr id="95258" name="Rectangle 25"/>
          <p:cNvSpPr>
            <a:spLocks noChangeArrowheads="1"/>
          </p:cNvSpPr>
          <p:nvPr/>
        </p:nvSpPr>
        <p:spPr bwMode="hidden">
          <a:xfrm>
            <a:off x="1506538" y="2133600"/>
            <a:ext cx="1571625" cy="3121025"/>
          </a:xfrm>
          <a:prstGeom prst="rect">
            <a:avLst/>
          </a:prstGeom>
          <a:gradFill rotWithShape="0">
            <a:gsLst>
              <a:gs pos="0">
                <a:srgbClr val="C04278"/>
              </a:gs>
              <a:gs pos="100000">
                <a:srgbClr val="000000"/>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p>
        </p:txBody>
      </p:sp>
      <p:graphicFrame>
        <p:nvGraphicFramePr>
          <p:cNvPr id="95259" name="Object 49"/>
          <p:cNvGraphicFramePr>
            <a:graphicFrameLocks noChangeAspect="1"/>
          </p:cNvGraphicFramePr>
          <p:nvPr/>
        </p:nvGraphicFramePr>
        <p:xfrm>
          <a:off x="1497013" y="2136775"/>
          <a:ext cx="3294062" cy="1136650"/>
        </p:xfrm>
        <a:graphic>
          <a:graphicData uri="http://schemas.openxmlformats.org/presentationml/2006/ole">
            <mc:AlternateContent xmlns:mc="http://schemas.openxmlformats.org/markup-compatibility/2006">
              <mc:Choice xmlns:v="urn:schemas-microsoft-com:vml" Requires="v">
                <p:oleObj spid="_x0000_s1060" name="Photo Editor Photo" r:id="rId5" imgW="0" imgH="0" progId="">
                  <p:embed/>
                </p:oleObj>
              </mc:Choice>
              <mc:Fallback>
                <p:oleObj name="Photo Editor Photo" r:id="rId5" imgW="0" imgH="0" progId="">
                  <p:embed/>
                  <p:pic>
                    <p:nvPicPr>
                      <p:cNvPr id="95259" name="Object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7013" y="2136775"/>
                        <a:ext cx="3294062" cy="11366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60" name="Freeform 27"/>
          <p:cNvSpPr>
            <a:spLocks/>
          </p:cNvSpPr>
          <p:nvPr/>
        </p:nvSpPr>
        <p:spPr bwMode="auto">
          <a:xfrm>
            <a:off x="1528763" y="2697163"/>
            <a:ext cx="6088062" cy="2544762"/>
          </a:xfrm>
          <a:custGeom>
            <a:avLst/>
            <a:gdLst>
              <a:gd name="T0" fmla="*/ 2147483646 w 3961"/>
              <a:gd name="T1" fmla="*/ 0 h 1656"/>
              <a:gd name="T2" fmla="*/ 2147483646 w 3961"/>
              <a:gd name="T3" fmla="*/ 2147483646 h 1656"/>
              <a:gd name="T4" fmla="*/ 2147483646 w 3961"/>
              <a:gd name="T5" fmla="*/ 2147483646 h 1656"/>
              <a:gd name="T6" fmla="*/ 2147483646 w 3961"/>
              <a:gd name="T7" fmla="*/ 2147483646 h 1656"/>
              <a:gd name="T8" fmla="*/ 2147483646 w 3961"/>
              <a:gd name="T9" fmla="*/ 2147483646 h 1656"/>
              <a:gd name="T10" fmla="*/ 2147483646 w 3961"/>
              <a:gd name="T11" fmla="*/ 2147483646 h 1656"/>
              <a:gd name="T12" fmla="*/ 2147483646 w 3961"/>
              <a:gd name="T13" fmla="*/ 2147483646 h 1656"/>
              <a:gd name="T14" fmla="*/ 2147483646 w 3961"/>
              <a:gd name="T15" fmla="*/ 2147483646 h 1656"/>
              <a:gd name="T16" fmla="*/ 2147483646 w 3961"/>
              <a:gd name="T17" fmla="*/ 2147483646 h 1656"/>
              <a:gd name="T18" fmla="*/ 2147483646 w 3961"/>
              <a:gd name="T19" fmla="*/ 2147483646 h 1656"/>
              <a:gd name="T20" fmla="*/ 2147483646 w 3961"/>
              <a:gd name="T21" fmla="*/ 2147483646 h 1656"/>
              <a:gd name="T22" fmla="*/ 2147483646 w 3961"/>
              <a:gd name="T23" fmla="*/ 2147483646 h 1656"/>
              <a:gd name="T24" fmla="*/ 2147483646 w 3961"/>
              <a:gd name="T25" fmla="*/ 2147483646 h 1656"/>
              <a:gd name="T26" fmla="*/ 2147483646 w 3961"/>
              <a:gd name="T27" fmla="*/ 2147483646 h 1656"/>
              <a:gd name="T28" fmla="*/ 2147483646 w 3961"/>
              <a:gd name="T29" fmla="*/ 2147483646 h 1656"/>
              <a:gd name="T30" fmla="*/ 2147483646 w 3961"/>
              <a:gd name="T31" fmla="*/ 2147483646 h 1656"/>
              <a:gd name="T32" fmla="*/ 2147483646 w 3961"/>
              <a:gd name="T33" fmla="*/ 2147483646 h 1656"/>
              <a:gd name="T34" fmla="*/ 2147483646 w 3961"/>
              <a:gd name="T35" fmla="*/ 2147483646 h 1656"/>
              <a:gd name="T36" fmla="*/ 2147483646 w 3961"/>
              <a:gd name="T37" fmla="*/ 2147483646 h 1656"/>
              <a:gd name="T38" fmla="*/ 2147483646 w 3961"/>
              <a:gd name="T39" fmla="*/ 2147483646 h 1656"/>
              <a:gd name="T40" fmla="*/ 2147483646 w 3961"/>
              <a:gd name="T41" fmla="*/ 2147483646 h 1656"/>
              <a:gd name="T42" fmla="*/ 2147483646 w 3961"/>
              <a:gd name="T43" fmla="*/ 2147483646 h 1656"/>
              <a:gd name="T44" fmla="*/ 2147483646 w 3961"/>
              <a:gd name="T45" fmla="*/ 2147483646 h 1656"/>
              <a:gd name="T46" fmla="*/ 2147483646 w 3961"/>
              <a:gd name="T47" fmla="*/ 2147483646 h 1656"/>
              <a:gd name="T48" fmla="*/ 2147483646 w 3961"/>
              <a:gd name="T49" fmla="*/ 2147483646 h 1656"/>
              <a:gd name="T50" fmla="*/ 2147483646 w 3961"/>
              <a:gd name="T51" fmla="*/ 2147483646 h 1656"/>
              <a:gd name="T52" fmla="*/ 2147483646 w 3961"/>
              <a:gd name="T53" fmla="*/ 2147483646 h 1656"/>
              <a:gd name="T54" fmla="*/ 2147483646 w 3961"/>
              <a:gd name="T55" fmla="*/ 2147483646 h 1656"/>
              <a:gd name="T56" fmla="*/ 2147483646 w 3961"/>
              <a:gd name="T57" fmla="*/ 2147483646 h 1656"/>
              <a:gd name="T58" fmla="*/ 2147483646 w 3961"/>
              <a:gd name="T59" fmla="*/ 2147483646 h 1656"/>
              <a:gd name="T60" fmla="*/ 2147483646 w 3961"/>
              <a:gd name="T61" fmla="*/ 2147483646 h 1656"/>
              <a:gd name="T62" fmla="*/ 2147483646 w 3961"/>
              <a:gd name="T63" fmla="*/ 2147483646 h 1656"/>
              <a:gd name="T64" fmla="*/ 2147483646 w 3961"/>
              <a:gd name="T65" fmla="*/ 2147483646 h 1656"/>
              <a:gd name="T66" fmla="*/ 2147483646 w 3961"/>
              <a:gd name="T67" fmla="*/ 2147483646 h 1656"/>
              <a:gd name="T68" fmla="*/ 2147483646 w 3961"/>
              <a:gd name="T69" fmla="*/ 2147483646 h 1656"/>
              <a:gd name="T70" fmla="*/ 2147483646 w 3961"/>
              <a:gd name="T71" fmla="*/ 2147483646 h 1656"/>
              <a:gd name="T72" fmla="*/ 2147483646 w 3961"/>
              <a:gd name="T73" fmla="*/ 2147483646 h 1656"/>
              <a:gd name="T74" fmla="*/ 2147483646 w 3961"/>
              <a:gd name="T75" fmla="*/ 2147483646 h 1656"/>
              <a:gd name="T76" fmla="*/ 2147483646 w 3961"/>
              <a:gd name="T77" fmla="*/ 2147483646 h 1656"/>
              <a:gd name="T78" fmla="*/ 2147483646 w 3961"/>
              <a:gd name="T79" fmla="*/ 2147483646 h 1656"/>
              <a:gd name="T80" fmla="*/ 2147483646 w 3961"/>
              <a:gd name="T81" fmla="*/ 2147483646 h 1656"/>
              <a:gd name="T82" fmla="*/ 2147483646 w 3961"/>
              <a:gd name="T83" fmla="*/ 2147483646 h 1656"/>
              <a:gd name="T84" fmla="*/ 2147483646 w 3961"/>
              <a:gd name="T85" fmla="*/ 2147483646 h 1656"/>
              <a:gd name="T86" fmla="*/ 2147483646 w 3961"/>
              <a:gd name="T87" fmla="*/ 2147483646 h 1656"/>
              <a:gd name="T88" fmla="*/ 2147483646 w 3961"/>
              <a:gd name="T89" fmla="*/ 2147483646 h 1656"/>
              <a:gd name="T90" fmla="*/ 2147483646 w 3961"/>
              <a:gd name="T91" fmla="*/ 2147483646 h 1656"/>
              <a:gd name="T92" fmla="*/ 2147483646 w 3961"/>
              <a:gd name="T93" fmla="*/ 2147483646 h 1656"/>
              <a:gd name="T94" fmla="*/ 2147483646 w 3961"/>
              <a:gd name="T95" fmla="*/ 2147483646 h 1656"/>
              <a:gd name="T96" fmla="*/ 2147483646 w 3961"/>
              <a:gd name="T97" fmla="*/ 2147483646 h 1656"/>
              <a:gd name="T98" fmla="*/ 0 w 3961"/>
              <a:gd name="T99" fmla="*/ 2147483646 h 16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61"/>
              <a:gd name="T151" fmla="*/ 0 h 1656"/>
              <a:gd name="T152" fmla="*/ 3961 w 3961"/>
              <a:gd name="T153" fmla="*/ 1656 h 16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61" h="1656">
                <a:moveTo>
                  <a:pt x="3961" y="0"/>
                </a:moveTo>
                <a:lnTo>
                  <a:pt x="3897" y="88"/>
                </a:lnTo>
                <a:lnTo>
                  <a:pt x="3769" y="32"/>
                </a:lnTo>
                <a:lnTo>
                  <a:pt x="3697" y="152"/>
                </a:lnTo>
                <a:lnTo>
                  <a:pt x="3633" y="120"/>
                </a:lnTo>
                <a:lnTo>
                  <a:pt x="3585" y="200"/>
                </a:lnTo>
                <a:lnTo>
                  <a:pt x="3577" y="248"/>
                </a:lnTo>
                <a:lnTo>
                  <a:pt x="3497" y="232"/>
                </a:lnTo>
                <a:lnTo>
                  <a:pt x="3377" y="368"/>
                </a:lnTo>
                <a:lnTo>
                  <a:pt x="3297" y="184"/>
                </a:lnTo>
                <a:lnTo>
                  <a:pt x="3241" y="304"/>
                </a:lnTo>
                <a:lnTo>
                  <a:pt x="3105" y="264"/>
                </a:lnTo>
                <a:lnTo>
                  <a:pt x="2969" y="448"/>
                </a:lnTo>
                <a:lnTo>
                  <a:pt x="2857" y="360"/>
                </a:lnTo>
                <a:lnTo>
                  <a:pt x="2777" y="320"/>
                </a:lnTo>
                <a:lnTo>
                  <a:pt x="2649" y="592"/>
                </a:lnTo>
                <a:lnTo>
                  <a:pt x="2625" y="592"/>
                </a:lnTo>
                <a:lnTo>
                  <a:pt x="2577" y="480"/>
                </a:lnTo>
                <a:lnTo>
                  <a:pt x="2513" y="448"/>
                </a:lnTo>
                <a:lnTo>
                  <a:pt x="2393" y="632"/>
                </a:lnTo>
                <a:lnTo>
                  <a:pt x="2353" y="640"/>
                </a:lnTo>
                <a:lnTo>
                  <a:pt x="2257" y="584"/>
                </a:lnTo>
                <a:lnTo>
                  <a:pt x="2185" y="408"/>
                </a:lnTo>
                <a:lnTo>
                  <a:pt x="2113" y="360"/>
                </a:lnTo>
                <a:lnTo>
                  <a:pt x="1912" y="680"/>
                </a:lnTo>
                <a:lnTo>
                  <a:pt x="1848" y="648"/>
                </a:lnTo>
                <a:lnTo>
                  <a:pt x="1784" y="848"/>
                </a:lnTo>
                <a:lnTo>
                  <a:pt x="1720" y="920"/>
                </a:lnTo>
                <a:lnTo>
                  <a:pt x="1568" y="824"/>
                </a:lnTo>
                <a:lnTo>
                  <a:pt x="1512" y="672"/>
                </a:lnTo>
                <a:lnTo>
                  <a:pt x="1448" y="640"/>
                </a:lnTo>
                <a:lnTo>
                  <a:pt x="1360" y="784"/>
                </a:lnTo>
                <a:lnTo>
                  <a:pt x="1320" y="808"/>
                </a:lnTo>
                <a:lnTo>
                  <a:pt x="1248" y="944"/>
                </a:lnTo>
                <a:lnTo>
                  <a:pt x="1192" y="904"/>
                </a:lnTo>
                <a:lnTo>
                  <a:pt x="1080" y="1072"/>
                </a:lnTo>
                <a:lnTo>
                  <a:pt x="1064" y="1152"/>
                </a:lnTo>
                <a:lnTo>
                  <a:pt x="976" y="1096"/>
                </a:lnTo>
                <a:lnTo>
                  <a:pt x="784" y="848"/>
                </a:lnTo>
                <a:lnTo>
                  <a:pt x="712" y="904"/>
                </a:lnTo>
                <a:lnTo>
                  <a:pt x="576" y="1216"/>
                </a:lnTo>
                <a:lnTo>
                  <a:pt x="504" y="1184"/>
                </a:lnTo>
                <a:lnTo>
                  <a:pt x="392" y="1000"/>
                </a:lnTo>
                <a:lnTo>
                  <a:pt x="320" y="1064"/>
                </a:lnTo>
                <a:lnTo>
                  <a:pt x="256" y="984"/>
                </a:lnTo>
                <a:lnTo>
                  <a:pt x="176" y="840"/>
                </a:lnTo>
                <a:lnTo>
                  <a:pt x="120" y="928"/>
                </a:lnTo>
                <a:lnTo>
                  <a:pt x="112" y="936"/>
                </a:lnTo>
                <a:lnTo>
                  <a:pt x="56" y="936"/>
                </a:lnTo>
                <a:lnTo>
                  <a:pt x="0" y="1656"/>
                </a:lnTo>
              </a:path>
            </a:pathLst>
          </a:custGeom>
          <a:noFill/>
          <a:ln w="38100">
            <a:solidFill>
              <a:srgbClr val="FFC64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61" name="Freeform 28"/>
          <p:cNvSpPr>
            <a:spLocks/>
          </p:cNvSpPr>
          <p:nvPr/>
        </p:nvSpPr>
        <p:spPr bwMode="auto">
          <a:xfrm>
            <a:off x="1503363" y="3987800"/>
            <a:ext cx="6113462" cy="1266825"/>
          </a:xfrm>
          <a:custGeom>
            <a:avLst/>
            <a:gdLst>
              <a:gd name="T0" fmla="*/ 0 w 3977"/>
              <a:gd name="T1" fmla="*/ 2147483646 h 824"/>
              <a:gd name="T2" fmla="*/ 2147483646 w 3977"/>
              <a:gd name="T3" fmla="*/ 2147483646 h 824"/>
              <a:gd name="T4" fmla="*/ 2147483646 w 3977"/>
              <a:gd name="T5" fmla="*/ 2147483646 h 824"/>
              <a:gd name="T6" fmla="*/ 2147483646 w 3977"/>
              <a:gd name="T7" fmla="*/ 0 h 824"/>
              <a:gd name="T8" fmla="*/ 2147483646 w 3977"/>
              <a:gd name="T9" fmla="*/ 2147483646 h 824"/>
              <a:gd name="T10" fmla="*/ 2147483646 w 3977"/>
              <a:gd name="T11" fmla="*/ 2147483646 h 824"/>
              <a:gd name="T12" fmla="*/ 2147483646 w 3977"/>
              <a:gd name="T13" fmla="*/ 2147483646 h 824"/>
              <a:gd name="T14" fmla="*/ 2147483646 w 3977"/>
              <a:gd name="T15" fmla="*/ 2147483646 h 824"/>
              <a:gd name="T16" fmla="*/ 2147483646 w 3977"/>
              <a:gd name="T17" fmla="*/ 2147483646 h 824"/>
              <a:gd name="T18" fmla="*/ 2147483646 w 3977"/>
              <a:gd name="T19" fmla="*/ 2147483646 h 824"/>
              <a:gd name="T20" fmla="*/ 2147483646 w 3977"/>
              <a:gd name="T21" fmla="*/ 2147483646 h 824"/>
              <a:gd name="T22" fmla="*/ 2147483646 w 3977"/>
              <a:gd name="T23" fmla="*/ 2147483646 h 824"/>
              <a:gd name="T24" fmla="*/ 2147483646 w 3977"/>
              <a:gd name="T25" fmla="*/ 2147483646 h 824"/>
              <a:gd name="T26" fmla="*/ 2147483646 w 3977"/>
              <a:gd name="T27" fmla="*/ 2147483646 h 824"/>
              <a:gd name="T28" fmla="*/ 2147483646 w 3977"/>
              <a:gd name="T29" fmla="*/ 2147483646 h 824"/>
              <a:gd name="T30" fmla="*/ 2147483646 w 3977"/>
              <a:gd name="T31" fmla="*/ 2147483646 h 824"/>
              <a:gd name="T32" fmla="*/ 2147483646 w 3977"/>
              <a:gd name="T33" fmla="*/ 2147483646 h 824"/>
              <a:gd name="T34" fmla="*/ 2147483646 w 3977"/>
              <a:gd name="T35" fmla="*/ 2147483646 h 824"/>
              <a:gd name="T36" fmla="*/ 2147483646 w 3977"/>
              <a:gd name="T37" fmla="*/ 2147483646 h 824"/>
              <a:gd name="T38" fmla="*/ 2147483646 w 3977"/>
              <a:gd name="T39" fmla="*/ 2147483646 h 824"/>
              <a:gd name="T40" fmla="*/ 2147483646 w 3977"/>
              <a:gd name="T41" fmla="*/ 2147483646 h 824"/>
              <a:gd name="T42" fmla="*/ 2147483646 w 3977"/>
              <a:gd name="T43" fmla="*/ 2147483646 h 824"/>
              <a:gd name="T44" fmla="*/ 2147483646 w 3977"/>
              <a:gd name="T45" fmla="*/ 2147483646 h 824"/>
              <a:gd name="T46" fmla="*/ 2147483646 w 3977"/>
              <a:gd name="T47" fmla="*/ 2147483646 h 824"/>
              <a:gd name="T48" fmla="*/ 2147483646 w 3977"/>
              <a:gd name="T49" fmla="*/ 2147483646 h 824"/>
              <a:gd name="T50" fmla="*/ 2147483646 w 3977"/>
              <a:gd name="T51" fmla="*/ 2147483646 h 824"/>
              <a:gd name="T52" fmla="*/ 2147483646 w 3977"/>
              <a:gd name="T53" fmla="*/ 2147483646 h 824"/>
              <a:gd name="T54" fmla="*/ 2147483646 w 3977"/>
              <a:gd name="T55" fmla="*/ 2147483646 h 824"/>
              <a:gd name="T56" fmla="*/ 2147483646 w 3977"/>
              <a:gd name="T57" fmla="*/ 2147483646 h 824"/>
              <a:gd name="T58" fmla="*/ 2147483646 w 3977"/>
              <a:gd name="T59" fmla="*/ 2147483646 h 824"/>
              <a:gd name="T60" fmla="*/ 2147483646 w 3977"/>
              <a:gd name="T61" fmla="*/ 2147483646 h 824"/>
              <a:gd name="T62" fmla="*/ 2147483646 w 3977"/>
              <a:gd name="T63" fmla="*/ 2147483646 h 824"/>
              <a:gd name="T64" fmla="*/ 2147483646 w 3977"/>
              <a:gd name="T65" fmla="*/ 2147483646 h 824"/>
              <a:gd name="T66" fmla="*/ 2147483646 w 3977"/>
              <a:gd name="T67" fmla="*/ 2147483646 h 824"/>
              <a:gd name="T68" fmla="*/ 2147483646 w 3977"/>
              <a:gd name="T69" fmla="*/ 2147483646 h 824"/>
              <a:gd name="T70" fmla="*/ 2147483646 w 3977"/>
              <a:gd name="T71" fmla="*/ 2147483646 h 824"/>
              <a:gd name="T72" fmla="*/ 2147483646 w 3977"/>
              <a:gd name="T73" fmla="*/ 2147483646 h 824"/>
              <a:gd name="T74" fmla="*/ 2147483646 w 3977"/>
              <a:gd name="T75" fmla="*/ 2147483646 h 824"/>
              <a:gd name="T76" fmla="*/ 2147483646 w 3977"/>
              <a:gd name="T77" fmla="*/ 2147483646 h 824"/>
              <a:gd name="T78" fmla="*/ 2147483646 w 3977"/>
              <a:gd name="T79" fmla="*/ 2147483646 h 824"/>
              <a:gd name="T80" fmla="*/ 2147483646 w 3977"/>
              <a:gd name="T81" fmla="*/ 2147483646 h 824"/>
              <a:gd name="T82" fmla="*/ 2147483646 w 3977"/>
              <a:gd name="T83" fmla="*/ 2147483646 h 824"/>
              <a:gd name="T84" fmla="*/ 2147483646 w 3977"/>
              <a:gd name="T85" fmla="*/ 2147483646 h 824"/>
              <a:gd name="T86" fmla="*/ 2147483646 w 3977"/>
              <a:gd name="T87" fmla="*/ 2147483646 h 824"/>
              <a:gd name="T88" fmla="*/ 2147483646 w 3977"/>
              <a:gd name="T89" fmla="*/ 2147483646 h 824"/>
              <a:gd name="T90" fmla="*/ 2147483646 w 3977"/>
              <a:gd name="T91" fmla="*/ 2147483646 h 824"/>
              <a:gd name="T92" fmla="*/ 2147483646 w 3977"/>
              <a:gd name="T93" fmla="*/ 2147483646 h 824"/>
              <a:gd name="T94" fmla="*/ 2147483646 w 3977"/>
              <a:gd name="T95" fmla="*/ 2147483646 h 824"/>
              <a:gd name="T96" fmla="*/ 2147483646 w 3977"/>
              <a:gd name="T97" fmla="*/ 2147483646 h 824"/>
              <a:gd name="T98" fmla="*/ 2147483646 w 3977"/>
              <a:gd name="T99" fmla="*/ 2147483646 h 824"/>
              <a:gd name="T100" fmla="*/ 2147483646 w 3977"/>
              <a:gd name="T101" fmla="*/ 2147483646 h 824"/>
              <a:gd name="T102" fmla="*/ 2147483646 w 3977"/>
              <a:gd name="T103" fmla="*/ 2147483646 h 824"/>
              <a:gd name="T104" fmla="*/ 2147483646 w 3977"/>
              <a:gd name="T105" fmla="*/ 2147483646 h 824"/>
              <a:gd name="T106" fmla="*/ 2147483646 w 3977"/>
              <a:gd name="T107" fmla="*/ 2147483646 h 824"/>
              <a:gd name="T108" fmla="*/ 2147483646 w 3977"/>
              <a:gd name="T109" fmla="*/ 2147483646 h 824"/>
              <a:gd name="T110" fmla="*/ 2147483646 w 3977"/>
              <a:gd name="T111" fmla="*/ 2147483646 h 824"/>
              <a:gd name="T112" fmla="*/ 2147483646 w 3977"/>
              <a:gd name="T113" fmla="*/ 2147483646 h 824"/>
              <a:gd name="T114" fmla="*/ 2147483646 w 3977"/>
              <a:gd name="T115" fmla="*/ 2147483646 h 824"/>
              <a:gd name="T116" fmla="*/ 2147483646 w 3977"/>
              <a:gd name="T117" fmla="*/ 2147483646 h 824"/>
              <a:gd name="T118" fmla="*/ 2147483646 w 3977"/>
              <a:gd name="T119" fmla="*/ 2147483646 h 824"/>
              <a:gd name="T120" fmla="*/ 2147483646 w 3977"/>
              <a:gd name="T121" fmla="*/ 2147483646 h 8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77"/>
              <a:gd name="T184" fmla="*/ 0 h 824"/>
              <a:gd name="T185" fmla="*/ 3977 w 3977"/>
              <a:gd name="T186" fmla="*/ 824 h 8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77" h="824">
                <a:moveTo>
                  <a:pt x="0" y="824"/>
                </a:moveTo>
                <a:lnTo>
                  <a:pt x="64" y="104"/>
                </a:lnTo>
                <a:lnTo>
                  <a:pt x="136" y="104"/>
                </a:lnTo>
                <a:lnTo>
                  <a:pt x="200" y="0"/>
                </a:lnTo>
                <a:lnTo>
                  <a:pt x="264" y="152"/>
                </a:lnTo>
                <a:lnTo>
                  <a:pt x="344" y="256"/>
                </a:lnTo>
                <a:lnTo>
                  <a:pt x="408" y="200"/>
                </a:lnTo>
                <a:lnTo>
                  <a:pt x="464" y="320"/>
                </a:lnTo>
                <a:lnTo>
                  <a:pt x="536" y="416"/>
                </a:lnTo>
                <a:lnTo>
                  <a:pt x="608" y="464"/>
                </a:lnTo>
                <a:lnTo>
                  <a:pt x="672" y="320"/>
                </a:lnTo>
                <a:lnTo>
                  <a:pt x="736" y="152"/>
                </a:lnTo>
                <a:lnTo>
                  <a:pt x="792" y="104"/>
                </a:lnTo>
                <a:lnTo>
                  <a:pt x="864" y="200"/>
                </a:lnTo>
                <a:lnTo>
                  <a:pt x="928" y="312"/>
                </a:lnTo>
                <a:lnTo>
                  <a:pt x="992" y="416"/>
                </a:lnTo>
                <a:lnTo>
                  <a:pt x="1064" y="464"/>
                </a:lnTo>
                <a:lnTo>
                  <a:pt x="1128" y="408"/>
                </a:lnTo>
                <a:lnTo>
                  <a:pt x="1192" y="320"/>
                </a:lnTo>
                <a:lnTo>
                  <a:pt x="1272" y="368"/>
                </a:lnTo>
                <a:lnTo>
                  <a:pt x="1328" y="256"/>
                </a:lnTo>
                <a:lnTo>
                  <a:pt x="1400" y="208"/>
                </a:lnTo>
                <a:lnTo>
                  <a:pt x="1464" y="104"/>
                </a:lnTo>
                <a:lnTo>
                  <a:pt x="1528" y="152"/>
                </a:lnTo>
                <a:lnTo>
                  <a:pt x="1592" y="352"/>
                </a:lnTo>
                <a:lnTo>
                  <a:pt x="1664" y="416"/>
                </a:lnTo>
                <a:lnTo>
                  <a:pt x="1720" y="472"/>
                </a:lnTo>
                <a:lnTo>
                  <a:pt x="1792" y="416"/>
                </a:lnTo>
                <a:lnTo>
                  <a:pt x="1856" y="312"/>
                </a:lnTo>
                <a:lnTo>
                  <a:pt x="1920" y="360"/>
                </a:lnTo>
                <a:lnTo>
                  <a:pt x="2001" y="256"/>
                </a:lnTo>
                <a:lnTo>
                  <a:pt x="2073" y="200"/>
                </a:lnTo>
                <a:lnTo>
                  <a:pt x="2137" y="104"/>
                </a:lnTo>
                <a:lnTo>
                  <a:pt x="2201" y="160"/>
                </a:lnTo>
                <a:lnTo>
                  <a:pt x="2265" y="368"/>
                </a:lnTo>
                <a:lnTo>
                  <a:pt x="2329" y="416"/>
                </a:lnTo>
                <a:lnTo>
                  <a:pt x="2393" y="464"/>
                </a:lnTo>
                <a:lnTo>
                  <a:pt x="2457" y="416"/>
                </a:lnTo>
                <a:lnTo>
                  <a:pt x="2521" y="304"/>
                </a:lnTo>
                <a:lnTo>
                  <a:pt x="2593" y="360"/>
                </a:lnTo>
                <a:lnTo>
                  <a:pt x="2649" y="512"/>
                </a:lnTo>
                <a:lnTo>
                  <a:pt x="2721" y="464"/>
                </a:lnTo>
                <a:lnTo>
                  <a:pt x="2785" y="360"/>
                </a:lnTo>
                <a:lnTo>
                  <a:pt x="2849" y="408"/>
                </a:lnTo>
                <a:lnTo>
                  <a:pt x="2921" y="512"/>
                </a:lnTo>
                <a:lnTo>
                  <a:pt x="2977" y="568"/>
                </a:lnTo>
                <a:lnTo>
                  <a:pt x="3049" y="520"/>
                </a:lnTo>
                <a:lnTo>
                  <a:pt x="3121" y="408"/>
                </a:lnTo>
                <a:lnTo>
                  <a:pt x="3185" y="464"/>
                </a:lnTo>
                <a:lnTo>
                  <a:pt x="3257" y="512"/>
                </a:lnTo>
                <a:lnTo>
                  <a:pt x="3321" y="408"/>
                </a:lnTo>
                <a:lnTo>
                  <a:pt x="3377" y="632"/>
                </a:lnTo>
                <a:lnTo>
                  <a:pt x="3449" y="568"/>
                </a:lnTo>
                <a:lnTo>
                  <a:pt x="3505" y="512"/>
                </a:lnTo>
                <a:lnTo>
                  <a:pt x="3577" y="568"/>
                </a:lnTo>
                <a:lnTo>
                  <a:pt x="3641" y="464"/>
                </a:lnTo>
                <a:lnTo>
                  <a:pt x="3721" y="512"/>
                </a:lnTo>
                <a:lnTo>
                  <a:pt x="3793" y="416"/>
                </a:lnTo>
                <a:lnTo>
                  <a:pt x="3857" y="472"/>
                </a:lnTo>
                <a:lnTo>
                  <a:pt x="3913" y="520"/>
                </a:lnTo>
                <a:lnTo>
                  <a:pt x="3977" y="464"/>
                </a:lnTo>
              </a:path>
            </a:pathLst>
          </a:custGeom>
          <a:noFill/>
          <a:ln w="38100">
            <a:solidFill>
              <a:srgbClr val="C0083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62" name="Freeform 29"/>
          <p:cNvSpPr>
            <a:spLocks/>
          </p:cNvSpPr>
          <p:nvPr/>
        </p:nvSpPr>
        <p:spPr bwMode="auto">
          <a:xfrm>
            <a:off x="1528763" y="2967038"/>
            <a:ext cx="6100762" cy="2300287"/>
          </a:xfrm>
          <a:custGeom>
            <a:avLst/>
            <a:gdLst>
              <a:gd name="T0" fmla="*/ 2147483646 w 3969"/>
              <a:gd name="T1" fmla="*/ 0 h 1496"/>
              <a:gd name="T2" fmla="*/ 2147483646 w 3969"/>
              <a:gd name="T3" fmla="*/ 2147483646 h 1496"/>
              <a:gd name="T4" fmla="*/ 0 w 3969"/>
              <a:gd name="T5" fmla="*/ 2147483646 h 1496"/>
              <a:gd name="T6" fmla="*/ 0 60000 65536"/>
              <a:gd name="T7" fmla="*/ 0 60000 65536"/>
              <a:gd name="T8" fmla="*/ 0 60000 65536"/>
              <a:gd name="T9" fmla="*/ 0 w 3969"/>
              <a:gd name="T10" fmla="*/ 0 h 1496"/>
              <a:gd name="T11" fmla="*/ 3969 w 3969"/>
              <a:gd name="T12" fmla="*/ 1496 h 1496"/>
            </a:gdLst>
            <a:ahLst/>
            <a:cxnLst>
              <a:cxn ang="T6">
                <a:pos x="T0" y="T1"/>
              </a:cxn>
              <a:cxn ang="T7">
                <a:pos x="T2" y="T3"/>
              </a:cxn>
              <a:cxn ang="T8">
                <a:pos x="T4" y="T5"/>
              </a:cxn>
            </a:cxnLst>
            <a:rect l="T9" t="T10" r="T11" b="T12"/>
            <a:pathLst>
              <a:path w="3969" h="1496">
                <a:moveTo>
                  <a:pt x="3969" y="0"/>
                </a:moveTo>
                <a:lnTo>
                  <a:pt x="176" y="1496"/>
                </a:lnTo>
                <a:lnTo>
                  <a:pt x="0" y="1488"/>
                </a:lnTo>
              </a:path>
            </a:pathLst>
          </a:custGeom>
          <a:noFill/>
          <a:ln w="25400">
            <a:solidFill>
              <a:srgbClr val="D6D8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2" name="Text Box 30"/>
          <p:cNvSpPr txBox="1">
            <a:spLocks noChangeArrowheads="1"/>
          </p:cNvSpPr>
          <p:nvPr/>
        </p:nvSpPr>
        <p:spPr bwMode="auto">
          <a:xfrm>
            <a:off x="5614988" y="2076450"/>
            <a:ext cx="1916112" cy="1019175"/>
          </a:xfrm>
          <a:prstGeom prst="rect">
            <a:avLst/>
          </a:prstGeom>
          <a:noFill/>
          <a:ln w="9525">
            <a:noFill/>
            <a:miter lim="800000"/>
            <a:headEnd/>
            <a:tailEnd/>
          </a:ln>
        </p:spPr>
        <p:txBody>
          <a:bodyPr>
            <a:spAutoFit/>
          </a:bodyPr>
          <a:lstStyle/>
          <a:p>
            <a:pPr fontAlgn="auto">
              <a:lnSpc>
                <a:spcPts val="2100"/>
              </a:lnSpc>
              <a:spcBef>
                <a:spcPts val="500"/>
              </a:spcBef>
              <a:spcAft>
                <a:spcPts val="0"/>
              </a:spcAft>
              <a:defRPr/>
            </a:pPr>
            <a:r>
              <a:rPr lang="en-GB" sz="1200" dirty="0">
                <a:solidFill>
                  <a:schemeClr val="bg1"/>
                </a:solidFill>
                <a:latin typeface="+mj-lt"/>
              </a:rPr>
              <a:t>Inflammation</a:t>
            </a:r>
          </a:p>
          <a:p>
            <a:pPr fontAlgn="auto">
              <a:lnSpc>
                <a:spcPts val="2100"/>
              </a:lnSpc>
              <a:spcBef>
                <a:spcPts val="500"/>
              </a:spcBef>
              <a:spcAft>
                <a:spcPts val="0"/>
              </a:spcAft>
              <a:defRPr/>
            </a:pPr>
            <a:r>
              <a:rPr lang="en-GB" sz="1200" dirty="0">
                <a:solidFill>
                  <a:schemeClr val="bg1"/>
                </a:solidFill>
                <a:latin typeface="+mj-lt"/>
              </a:rPr>
              <a:t>Disability</a:t>
            </a:r>
          </a:p>
          <a:p>
            <a:pPr fontAlgn="auto">
              <a:lnSpc>
                <a:spcPts val="2100"/>
              </a:lnSpc>
              <a:spcBef>
                <a:spcPts val="500"/>
              </a:spcBef>
              <a:spcAft>
                <a:spcPts val="0"/>
              </a:spcAft>
              <a:defRPr/>
            </a:pPr>
            <a:r>
              <a:rPr lang="en-GB" sz="1200" dirty="0">
                <a:solidFill>
                  <a:schemeClr val="bg1"/>
                </a:solidFill>
                <a:latin typeface="+mj-lt"/>
              </a:rPr>
              <a:t>Radiographs</a:t>
            </a:r>
          </a:p>
        </p:txBody>
      </p:sp>
      <p:sp>
        <p:nvSpPr>
          <p:cNvPr id="95264" name="Line 31"/>
          <p:cNvSpPr>
            <a:spLocks noChangeShapeType="1"/>
          </p:cNvSpPr>
          <p:nvPr/>
        </p:nvSpPr>
        <p:spPr bwMode="auto">
          <a:xfrm>
            <a:off x="5349875" y="2246313"/>
            <a:ext cx="196850" cy="0"/>
          </a:xfrm>
          <a:prstGeom prst="line">
            <a:avLst/>
          </a:prstGeom>
          <a:noFill/>
          <a:ln w="38100">
            <a:solidFill>
              <a:srgbClr val="C0083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5" name="Line 32"/>
          <p:cNvSpPr>
            <a:spLocks noChangeShapeType="1"/>
          </p:cNvSpPr>
          <p:nvPr/>
        </p:nvSpPr>
        <p:spPr bwMode="auto">
          <a:xfrm>
            <a:off x="5349875" y="2578100"/>
            <a:ext cx="196850" cy="1588"/>
          </a:xfrm>
          <a:prstGeom prst="line">
            <a:avLst/>
          </a:prstGeom>
          <a:noFill/>
          <a:ln w="38100">
            <a:solidFill>
              <a:srgbClr val="FFC64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6" name="Line 33"/>
          <p:cNvSpPr>
            <a:spLocks noChangeShapeType="1"/>
          </p:cNvSpPr>
          <p:nvPr/>
        </p:nvSpPr>
        <p:spPr bwMode="auto">
          <a:xfrm>
            <a:off x="5349875" y="2897188"/>
            <a:ext cx="196850" cy="1587"/>
          </a:xfrm>
          <a:prstGeom prst="line">
            <a:avLst/>
          </a:prstGeom>
          <a:noFill/>
          <a:ln w="25400">
            <a:solidFill>
              <a:srgbClr val="D6D8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7" name="Title 1"/>
          <p:cNvSpPr>
            <a:spLocks noGrp="1"/>
          </p:cNvSpPr>
          <p:nvPr>
            <p:ph type="title"/>
          </p:nvPr>
        </p:nvSpPr>
        <p:spPr>
          <a:xfrm>
            <a:off x="530225" y="307975"/>
            <a:ext cx="7974013" cy="1028700"/>
          </a:xfrm>
        </p:spPr>
        <p:txBody>
          <a:bodyPr>
            <a:normAutofit fontScale="90000"/>
          </a:bodyPr>
          <a:lstStyle/>
          <a:p>
            <a:pPr eaLnBrk="1" hangingPunct="1"/>
            <a:r>
              <a:rPr lang="en-US" altLang="en-US" sz="3800">
                <a:ea typeface="ＭＳ Ｐゴシック" panose="020B0600070205080204" pitchFamily="34" charset="-128"/>
              </a:rPr>
              <a:t>RA: Inflammation in Early Stages, </a:t>
            </a:r>
            <a:br>
              <a:rPr lang="en-US" altLang="en-US" sz="3800">
                <a:ea typeface="ＭＳ Ｐゴシック" panose="020B0600070205080204" pitchFamily="34" charset="-128"/>
              </a:rPr>
            </a:br>
            <a:r>
              <a:rPr lang="en-US" altLang="en-US" sz="3800">
                <a:ea typeface="ＭＳ Ｐゴシック" panose="020B0600070205080204" pitchFamily="34" charset="-128"/>
              </a:rPr>
              <a:t>Joint Destruction Later</a:t>
            </a:r>
          </a:p>
        </p:txBody>
      </p:sp>
      <p:sp>
        <p:nvSpPr>
          <p:cNvPr id="95268" name="TextBox 35"/>
          <p:cNvSpPr txBox="1">
            <a:spLocks noChangeArrowheads="1"/>
          </p:cNvSpPr>
          <p:nvPr/>
        </p:nvSpPr>
        <p:spPr bwMode="auto">
          <a:xfrm>
            <a:off x="0" y="6262688"/>
            <a:ext cx="4203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800"/>
              <a:t>Graph: Used with permission of Journal of Rheumatology. </a:t>
            </a:r>
          </a:p>
          <a:p>
            <a:pPr eaLnBrk="1" hangingPunct="1">
              <a:spcBef>
                <a:spcPct val="0"/>
              </a:spcBef>
              <a:buFontTx/>
              <a:buNone/>
            </a:pPr>
            <a:r>
              <a:rPr lang="en-CA" altLang="en-US" sz="800"/>
              <a:t>X-ray: © 2012 American College of Rheumatology. Used with permission.</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84631"/>
            <a:ext cx="7772400" cy="1999261"/>
          </a:xfrm>
        </p:spPr>
        <p:txBody>
          <a:bodyPr>
            <a:normAutofit fontScale="90000"/>
          </a:bodyPr>
          <a:lstStyle/>
          <a:p>
            <a:r>
              <a:rPr lang="en-US" sz="4400" dirty="0"/>
              <a:t>Identify the special considerations in the use of corticosteroids and biologics in Inflammatory Arthritis</a:t>
            </a:r>
            <a:br>
              <a:rPr lang="en-US" sz="4400" dirty="0"/>
            </a:br>
            <a:endParaRPr lang="en-US" dirty="0"/>
          </a:p>
        </p:txBody>
      </p:sp>
    </p:spTree>
    <p:extLst>
      <p:ext uri="{BB962C8B-B14F-4D97-AF65-F5344CB8AC3E}">
        <p14:creationId xmlns:p14="http://schemas.microsoft.com/office/powerpoint/2010/main" val="184461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Optimal management of early rheumatoid arthritis</a:t>
            </a:r>
          </a:p>
        </p:txBody>
      </p:sp>
    </p:spTree>
    <p:extLst>
      <p:ext uri="{BB962C8B-B14F-4D97-AF65-F5344CB8AC3E}">
        <p14:creationId xmlns:p14="http://schemas.microsoft.com/office/powerpoint/2010/main" val="3524701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normAutofit/>
          </a:bodyPr>
          <a:lstStyle/>
          <a:p>
            <a:pPr eaLnBrk="1" hangingPunct="1">
              <a:defRPr/>
            </a:pPr>
            <a:r>
              <a:rPr lang="en-US" altLang="en-US">
                <a:solidFill>
                  <a:srgbClr val="00314A"/>
                </a:solidFill>
              </a:rPr>
              <a:t>Corticosteroids</a:t>
            </a:r>
            <a:br>
              <a:rPr lang="en-US" altLang="en-US">
                <a:solidFill>
                  <a:srgbClr val="00314A"/>
                </a:solidFill>
              </a:rPr>
            </a:br>
            <a:r>
              <a:rPr lang="en-US" altLang="en-US">
                <a:solidFill>
                  <a:srgbClr val="00314A"/>
                </a:solidFill>
              </a:rPr>
              <a:t>(Cortisone, Prednisone, Prednisolone)</a:t>
            </a:r>
          </a:p>
        </p:txBody>
      </p:sp>
      <p:sp>
        <p:nvSpPr>
          <p:cNvPr id="88067" name="Rectangle 3"/>
          <p:cNvSpPr>
            <a:spLocks noGrp="1" noChangeArrowheads="1"/>
          </p:cNvSpPr>
          <p:nvPr>
            <p:ph idx="1"/>
          </p:nvPr>
        </p:nvSpPr>
        <p:spPr/>
        <p:txBody>
          <a:bodyPr rtlCol="0">
            <a:normAutofit/>
          </a:bodyPr>
          <a:lstStyle/>
          <a:p>
            <a:pPr marL="342900" lvl="1" indent="-342900" eaLnBrk="1" fontAlgn="auto" hangingPunct="1">
              <a:spcAft>
                <a:spcPts val="0"/>
              </a:spcAft>
              <a:buFont typeface="Arial"/>
              <a:buChar char="•"/>
              <a:defRPr/>
            </a:pPr>
            <a:r>
              <a:rPr lang="en-CA" altLang="ja-JP" sz="2400" dirty="0"/>
              <a:t>Corticosteroids should only serve as a</a:t>
            </a:r>
            <a:r>
              <a:rPr lang="ja-JP" altLang="en-US" sz="2400" dirty="0"/>
              <a:t>“</a:t>
            </a:r>
            <a:r>
              <a:rPr lang="en-US" altLang="ja-JP" sz="2400" dirty="0"/>
              <a:t>b</a:t>
            </a:r>
            <a:r>
              <a:rPr lang="en-US" sz="2400" dirty="0"/>
              <a:t>ridge</a:t>
            </a:r>
            <a:r>
              <a:rPr lang="ja-JP" altLang="en-US" sz="2400" dirty="0"/>
              <a:t>”</a:t>
            </a:r>
            <a:r>
              <a:rPr lang="en-US" sz="2400" dirty="0"/>
              <a:t>to safer disease-modifying drugs </a:t>
            </a:r>
          </a:p>
          <a:p>
            <a:pPr marL="0" indent="0" eaLnBrk="1" fontAlgn="auto" hangingPunct="1">
              <a:spcAft>
                <a:spcPts val="0"/>
              </a:spcAft>
              <a:buFont typeface="Arial"/>
              <a:buNone/>
              <a:defRPr/>
            </a:pPr>
            <a:endParaRPr lang="en-US" sz="2400" dirty="0"/>
          </a:p>
          <a:p>
            <a:pPr eaLnBrk="1" fontAlgn="auto" hangingPunct="1">
              <a:spcAft>
                <a:spcPts val="0"/>
              </a:spcAft>
              <a:buFont typeface="Arial"/>
              <a:buChar char="•"/>
              <a:defRPr/>
            </a:pPr>
            <a:r>
              <a:rPr lang="en-US" sz="2400" dirty="0"/>
              <a:t>Rapidly </a:t>
            </a:r>
            <a:r>
              <a:rPr lang="en-US" sz="2400" b="1" dirty="0">
                <a:solidFill>
                  <a:schemeClr val="tx2">
                    <a:lumMod val="75000"/>
                  </a:schemeClr>
                </a:solidFill>
              </a:rPr>
              <a:t>reduce</a:t>
            </a:r>
            <a:r>
              <a:rPr lang="en-US" sz="2400" dirty="0"/>
              <a:t> inflammation </a:t>
            </a:r>
          </a:p>
          <a:p>
            <a:pPr eaLnBrk="1" fontAlgn="auto" hangingPunct="1">
              <a:spcAft>
                <a:spcPts val="0"/>
              </a:spcAft>
              <a:buFont typeface="Arial"/>
              <a:buChar char="•"/>
              <a:defRPr/>
            </a:pPr>
            <a:endParaRPr lang="en-US" sz="2400" dirty="0"/>
          </a:p>
          <a:p>
            <a:pPr eaLnBrk="1" fontAlgn="auto" hangingPunct="1">
              <a:spcAft>
                <a:spcPts val="0"/>
              </a:spcAft>
              <a:buFont typeface="Arial"/>
              <a:buChar char="•"/>
              <a:defRPr/>
            </a:pPr>
            <a:r>
              <a:rPr lang="en-US" sz="2400" dirty="0"/>
              <a:t>Side effects in majority of patients</a:t>
            </a:r>
          </a:p>
          <a:p>
            <a:pPr eaLnBrk="1" fontAlgn="auto" hangingPunct="1">
              <a:spcAft>
                <a:spcPts val="0"/>
              </a:spcAft>
              <a:buFont typeface="Arial"/>
              <a:buChar char="•"/>
              <a:defRPr/>
            </a:pPr>
            <a:endParaRPr lang="en-US" sz="2400" dirty="0"/>
          </a:p>
          <a:p>
            <a:pPr eaLnBrk="1" fontAlgn="auto" hangingPunct="1">
              <a:spcAft>
                <a:spcPts val="0"/>
              </a:spcAft>
              <a:buFont typeface="Arial"/>
              <a:buChar char="•"/>
              <a:defRPr/>
            </a:pPr>
            <a:r>
              <a:rPr lang="en-US" sz="2400" b="1" dirty="0">
                <a:solidFill>
                  <a:schemeClr val="tx2">
                    <a:lumMod val="75000"/>
                  </a:schemeClr>
                </a:solidFill>
              </a:rPr>
              <a:t>Use</a:t>
            </a:r>
            <a:r>
              <a:rPr lang="en-US" sz="2400" dirty="0"/>
              <a:t> must be </a:t>
            </a:r>
            <a:r>
              <a:rPr lang="en-US" sz="2400" b="1" dirty="0">
                <a:solidFill>
                  <a:schemeClr val="tx2">
                    <a:lumMod val="75000"/>
                  </a:schemeClr>
                </a:solidFill>
              </a:rPr>
              <a:t>limited</a:t>
            </a:r>
            <a:r>
              <a:rPr lang="en-US" sz="2400" dirty="0"/>
              <a:t>  </a:t>
            </a:r>
          </a:p>
          <a:p>
            <a:pPr lvl="1" eaLnBrk="1" fontAlgn="auto" hangingPunct="1">
              <a:spcAft>
                <a:spcPts val="0"/>
              </a:spcAft>
              <a:buFont typeface="Arial"/>
              <a:buChar char="–"/>
              <a:defRPr/>
            </a:pPr>
            <a:r>
              <a:rPr lang="en-US" sz="2400" dirty="0"/>
              <a:t>Low-dose, short-term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CA" altLang="en-US" sz="4000">
                <a:solidFill>
                  <a:srgbClr val="00314A"/>
                </a:solidFill>
                <a:ea typeface="ＭＳ Ｐゴシック" panose="020B0600070205080204" pitchFamily="34" charset="-128"/>
              </a:rPr>
              <a:t>Biologics</a:t>
            </a:r>
            <a:endParaRPr lang="en-US" altLang="en-US" sz="4000">
              <a:solidFill>
                <a:srgbClr val="00314A"/>
              </a:solidFill>
              <a:ea typeface="ＭＳ Ｐゴシック" panose="020B0600070205080204" pitchFamily="34" charset="-128"/>
            </a:endParaRPr>
          </a:p>
        </p:txBody>
      </p:sp>
      <p:sp>
        <p:nvSpPr>
          <p:cNvPr id="79875" name="Rectangle 3"/>
          <p:cNvSpPr>
            <a:spLocks noGrp="1" noChangeArrowheads="1"/>
          </p:cNvSpPr>
          <p:nvPr>
            <p:ph idx="1"/>
          </p:nvPr>
        </p:nvSpPr>
        <p:spPr/>
        <p:txBody>
          <a:bodyPr rtlCol="0">
            <a:normAutofit fontScale="85000" lnSpcReduction="20000"/>
          </a:bodyPr>
          <a:lstStyle/>
          <a:p>
            <a:pPr eaLnBrk="1" fontAlgn="auto" hangingPunct="1">
              <a:spcAft>
                <a:spcPts val="0"/>
              </a:spcAft>
              <a:buFont typeface="Arial"/>
              <a:buChar char="•"/>
              <a:defRPr/>
            </a:pPr>
            <a:r>
              <a:rPr lang="en-CA" sz="2800" dirty="0">
                <a:ea typeface="ＭＳ Ｐゴシック" charset="0"/>
                <a:cs typeface="ＭＳ Ｐゴシック" charset="0"/>
              </a:rPr>
              <a:t>Large protein molecules</a:t>
            </a:r>
          </a:p>
          <a:p>
            <a:pPr eaLnBrk="1" fontAlgn="auto" hangingPunct="1">
              <a:spcAft>
                <a:spcPts val="0"/>
              </a:spcAft>
              <a:buFont typeface="Arial"/>
              <a:buChar char="•"/>
              <a:defRPr/>
            </a:pPr>
            <a:endParaRPr lang="en-CA" sz="2800" dirty="0">
              <a:ea typeface="ＭＳ Ｐゴシック" charset="0"/>
              <a:cs typeface="ＭＳ Ｐゴシック" charset="0"/>
            </a:endParaRPr>
          </a:p>
          <a:p>
            <a:pPr eaLnBrk="1" fontAlgn="auto" hangingPunct="1">
              <a:spcAft>
                <a:spcPts val="0"/>
              </a:spcAft>
              <a:buFont typeface="Arial"/>
              <a:buChar char="•"/>
              <a:defRPr/>
            </a:pPr>
            <a:r>
              <a:rPr lang="en-CA" sz="2800" dirty="0">
                <a:ea typeface="ＭＳ Ｐゴシック" charset="0"/>
                <a:cs typeface="ＭＳ Ｐゴシック" charset="0"/>
              </a:rPr>
              <a:t>Targeted to block specific mediators of inflammation</a:t>
            </a:r>
          </a:p>
          <a:p>
            <a:pPr eaLnBrk="1" fontAlgn="auto" hangingPunct="1">
              <a:spcAft>
                <a:spcPts val="0"/>
              </a:spcAft>
              <a:buFont typeface="Arial"/>
              <a:buChar char="•"/>
              <a:defRPr/>
            </a:pPr>
            <a:endParaRPr lang="en-CA" sz="2800" dirty="0">
              <a:ea typeface="ＭＳ Ｐゴシック" charset="0"/>
              <a:cs typeface="ＭＳ Ｐゴシック" charset="0"/>
            </a:endParaRPr>
          </a:p>
          <a:p>
            <a:pPr eaLnBrk="1" fontAlgn="auto" hangingPunct="1">
              <a:spcAft>
                <a:spcPts val="0"/>
              </a:spcAft>
              <a:buFont typeface="Arial"/>
              <a:buChar char="•"/>
              <a:defRPr/>
            </a:pPr>
            <a:r>
              <a:rPr lang="en-CA" sz="2800" dirty="0">
                <a:ea typeface="ＭＳ Ｐゴシック" charset="0"/>
                <a:cs typeface="ＭＳ Ｐゴシック" charset="0"/>
              </a:rPr>
              <a:t>Injectable: perfusion or SC injection  </a:t>
            </a:r>
          </a:p>
          <a:p>
            <a:pPr eaLnBrk="1" fontAlgn="auto" hangingPunct="1">
              <a:spcAft>
                <a:spcPts val="0"/>
              </a:spcAft>
              <a:buFont typeface="Arial"/>
              <a:buChar char="•"/>
              <a:defRPr/>
            </a:pPr>
            <a:endParaRPr lang="en-CA" sz="2800" dirty="0">
              <a:ea typeface="ＭＳ Ｐゴシック" charset="0"/>
              <a:cs typeface="ＭＳ Ｐゴシック" charset="0"/>
            </a:endParaRPr>
          </a:p>
          <a:p>
            <a:pPr eaLnBrk="1" fontAlgn="auto" hangingPunct="1">
              <a:spcAft>
                <a:spcPts val="0"/>
              </a:spcAft>
              <a:buFont typeface="Arial"/>
              <a:buChar char="•"/>
              <a:defRPr/>
            </a:pPr>
            <a:r>
              <a:rPr lang="en-CA" sz="2800" dirty="0">
                <a:ea typeface="ＭＳ Ｐゴシック" charset="0"/>
                <a:cs typeface="ＭＳ Ｐゴシック" charset="0"/>
              </a:rPr>
              <a:t>Costly</a:t>
            </a:r>
            <a:r>
              <a:rPr lang="en-US" sz="2800" dirty="0">
                <a:ea typeface="ＭＳ Ｐゴシック" charset="0"/>
                <a:cs typeface="ＭＳ Ｐゴシック" charset="0"/>
              </a:rPr>
              <a:t> ($20-40,000/year)</a:t>
            </a:r>
          </a:p>
          <a:p>
            <a:pPr lvl="1" eaLnBrk="1" fontAlgn="auto" hangingPunct="1">
              <a:spcAft>
                <a:spcPts val="0"/>
              </a:spcAft>
              <a:buFont typeface="Arial"/>
              <a:buChar char="–"/>
              <a:defRPr/>
            </a:pPr>
            <a:r>
              <a:rPr lang="en-US" sz="2800" dirty="0">
                <a:ea typeface="ＭＳ Ｐゴシック" charset="0"/>
                <a:cs typeface="ＭＳ Ｐゴシック" charset="0"/>
              </a:rPr>
              <a:t>Limited to patients failing DMARDs</a:t>
            </a:r>
            <a:endParaRPr lang="en-CA" sz="2800" dirty="0">
              <a:ea typeface="ＭＳ Ｐゴシック" charset="0"/>
              <a:cs typeface="ＭＳ Ｐゴシック" charset="0"/>
            </a:endParaRPr>
          </a:p>
          <a:p>
            <a:pPr eaLnBrk="1" fontAlgn="auto" hangingPunct="1">
              <a:spcAft>
                <a:spcPts val="0"/>
              </a:spcAft>
              <a:buFontTx/>
              <a:buNone/>
              <a:defRPr/>
            </a:pPr>
            <a:endParaRPr lang="en-CA" dirty="0">
              <a:latin typeface="Times New Roman" charset="0"/>
              <a:ea typeface="ＭＳ Ｐゴシック" charset="0"/>
              <a:cs typeface="ＭＳ Ｐゴシック" charset="0"/>
            </a:endParaRPr>
          </a:p>
          <a:p>
            <a:pPr eaLnBrk="1" fontAlgn="auto" hangingPunct="1">
              <a:spcAft>
                <a:spcPts val="0"/>
              </a:spcAft>
              <a:buFontTx/>
              <a:buNone/>
              <a:defRPr/>
            </a:pPr>
            <a:r>
              <a:rPr lang="en-CA" dirty="0">
                <a:latin typeface="Times New Roman" charset="0"/>
                <a:ea typeface="ＭＳ Ｐゴシック" charset="0"/>
                <a:cs typeface="ＭＳ Ｐゴシック" charset="0"/>
              </a:rPr>
              <a:t> </a:t>
            </a:r>
            <a:endParaRPr lang="en-US" dirty="0">
              <a:latin typeface="Times New Roman" charset="0"/>
              <a:ea typeface="ＭＳ Ｐゴシック" charset="0"/>
              <a:cs typeface="ＭＳ Ｐゴシック" charset="0"/>
            </a:endParaRPr>
          </a:p>
        </p:txBody>
      </p:sp>
      <p:sp>
        <p:nvSpPr>
          <p:cNvPr id="108549" name="TextBox 1"/>
          <p:cNvSpPr txBox="1">
            <a:spLocks noChangeArrowheads="1"/>
          </p:cNvSpPr>
          <p:nvPr/>
        </p:nvSpPr>
        <p:spPr bwMode="auto">
          <a:xfrm>
            <a:off x="0" y="6611938"/>
            <a:ext cx="6138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a:t>SC: sub-cutaneous; DMARDs: disease-modifying anti-rheumatic drugs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661988" y="235433"/>
            <a:ext cx="7931150" cy="1143000"/>
          </a:xfrm>
        </p:spPr>
        <p:txBody>
          <a:bodyPr>
            <a:normAutofit/>
          </a:bodyPr>
          <a:lstStyle/>
          <a:p>
            <a:pPr eaLnBrk="1" hangingPunct="1"/>
            <a:r>
              <a:rPr lang="en-US" altLang="en-US" sz="2800" dirty="0">
                <a:solidFill>
                  <a:srgbClr val="00314A"/>
                </a:solidFill>
              </a:rPr>
              <a:t>Biologic Drugs for the Treatment of Inflammatory Arthritis are Prescribed by Specialists</a:t>
            </a:r>
            <a:endParaRPr lang="en-CA" altLang="en-US" sz="2800" dirty="0">
              <a:solidFill>
                <a:srgbClr val="00314A"/>
              </a:solidFill>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570467480"/>
              </p:ext>
            </p:extLst>
          </p:nvPr>
        </p:nvGraphicFramePr>
        <p:xfrm>
          <a:off x="661988" y="1350379"/>
          <a:ext cx="7856537" cy="4973527"/>
        </p:xfrm>
        <a:graphic>
          <a:graphicData uri="http://schemas.openxmlformats.org/drawingml/2006/table">
            <a:tbl>
              <a:tblPr firstRow="1" bandRow="1">
                <a:tableStyleId>{5C22544A-7EE6-4342-B048-85BDC9FD1C3A}</a:tableStyleId>
              </a:tblPr>
              <a:tblGrid>
                <a:gridCol w="1773527">
                  <a:extLst>
                    <a:ext uri="{9D8B030D-6E8A-4147-A177-3AD203B41FA5}">
                      <a16:colId xmlns:a16="http://schemas.microsoft.com/office/drawing/2014/main" xmlns="" val="20000"/>
                    </a:ext>
                  </a:extLst>
                </a:gridCol>
                <a:gridCol w="2780493">
                  <a:extLst>
                    <a:ext uri="{9D8B030D-6E8A-4147-A177-3AD203B41FA5}">
                      <a16:colId xmlns:a16="http://schemas.microsoft.com/office/drawing/2014/main" xmlns="" val="20001"/>
                    </a:ext>
                  </a:extLst>
                </a:gridCol>
                <a:gridCol w="3302517">
                  <a:extLst>
                    <a:ext uri="{9D8B030D-6E8A-4147-A177-3AD203B41FA5}">
                      <a16:colId xmlns:a16="http://schemas.microsoft.com/office/drawing/2014/main" xmlns="" val="20002"/>
                    </a:ext>
                  </a:extLst>
                </a:gridCol>
              </a:tblGrid>
              <a:tr h="361278">
                <a:tc>
                  <a:txBody>
                    <a:bodyPr/>
                    <a:lstStyle/>
                    <a:p>
                      <a:r>
                        <a:rPr lang="en-US" sz="1600" dirty="0"/>
                        <a:t>Anti-TNF</a:t>
                      </a:r>
                      <a:endParaRPr lang="en-CA" sz="1600" dirty="0"/>
                    </a:p>
                  </a:txBody>
                  <a:tcPr marL="89085" marR="89085" marT="44542" marB="44542">
                    <a:solidFill>
                      <a:srgbClr val="00314A"/>
                    </a:solidFill>
                  </a:tcPr>
                </a:tc>
                <a:tc>
                  <a:txBody>
                    <a:bodyPr/>
                    <a:lstStyle/>
                    <a:p>
                      <a:r>
                        <a:rPr lang="en-US" sz="1600" dirty="0"/>
                        <a:t>Indications</a:t>
                      </a:r>
                      <a:endParaRPr lang="en-CA" sz="1600" dirty="0"/>
                    </a:p>
                  </a:txBody>
                  <a:tcPr marL="89085" marR="89085" marT="44542" marB="44542">
                    <a:solidFill>
                      <a:srgbClr val="00314A"/>
                    </a:solidFill>
                  </a:tcPr>
                </a:tc>
                <a:tc>
                  <a:txBody>
                    <a:bodyPr/>
                    <a:lstStyle/>
                    <a:p>
                      <a:r>
                        <a:rPr lang="en-US" sz="1600" dirty="0"/>
                        <a:t>Regimen in Adult Rheumatology</a:t>
                      </a:r>
                      <a:endParaRPr lang="en-CA" sz="1600" dirty="0"/>
                    </a:p>
                  </a:txBody>
                  <a:tcPr marL="89085" marR="89085" marT="44542" marB="44542">
                    <a:solidFill>
                      <a:srgbClr val="00314A"/>
                    </a:solidFill>
                  </a:tcPr>
                </a:tc>
                <a:extLst>
                  <a:ext uri="{0D108BD9-81ED-4DB2-BD59-A6C34878D82A}">
                    <a16:rowId xmlns:a16="http://schemas.microsoft.com/office/drawing/2014/main" xmlns="" val="10000"/>
                  </a:ext>
                </a:extLst>
              </a:tr>
              <a:tr h="0">
                <a:tc>
                  <a:txBody>
                    <a:bodyPr/>
                    <a:lstStyle/>
                    <a:p>
                      <a:r>
                        <a:rPr lang="en-US" sz="1600" dirty="0"/>
                        <a:t>Adalimumab</a:t>
                      </a:r>
                      <a:endParaRPr lang="en-CA" sz="1600" dirty="0"/>
                    </a:p>
                  </a:txBody>
                  <a:tcPr marL="89085" marR="89085" marT="44542" marB="44542">
                    <a:solidFill>
                      <a:schemeClr val="bg1">
                        <a:lumMod val="95000"/>
                      </a:schemeClr>
                    </a:solidFill>
                  </a:tcPr>
                </a:tc>
                <a:tc>
                  <a:txBody>
                    <a:bodyPr/>
                    <a:lstStyle/>
                    <a:p>
                      <a:r>
                        <a:rPr lang="en-US" sz="1600" dirty="0"/>
                        <a:t>RA, AS, </a:t>
                      </a:r>
                      <a:r>
                        <a:rPr lang="en-US" sz="1600" dirty="0" err="1"/>
                        <a:t>PsA</a:t>
                      </a:r>
                      <a:r>
                        <a:rPr lang="en-US" sz="1600" dirty="0"/>
                        <a:t>, JIA, </a:t>
                      </a:r>
                      <a:r>
                        <a:rPr lang="en-US" sz="1600" dirty="0" err="1"/>
                        <a:t>PsO</a:t>
                      </a:r>
                      <a:r>
                        <a:rPr lang="en-US" sz="1600" dirty="0"/>
                        <a:t>, CD, UC</a:t>
                      </a:r>
                      <a:endParaRPr lang="en-CA" sz="1600" dirty="0"/>
                    </a:p>
                  </a:txBody>
                  <a:tcPr marL="89085" marR="89085" marT="44542" marB="44542">
                    <a:solidFill>
                      <a:schemeClr val="bg1">
                        <a:lumMod val="95000"/>
                      </a:schemeClr>
                    </a:solidFill>
                  </a:tcPr>
                </a:tc>
                <a:tc>
                  <a:txBody>
                    <a:bodyPr/>
                    <a:lstStyle/>
                    <a:p>
                      <a:r>
                        <a:rPr lang="en-US" sz="1600" dirty="0"/>
                        <a:t>SC every 2 weeks</a:t>
                      </a:r>
                      <a:endParaRPr lang="en-CA" sz="1600" dirty="0"/>
                    </a:p>
                  </a:txBody>
                  <a:tcPr marL="89085" marR="89085" marT="44542" marB="44542">
                    <a:solidFill>
                      <a:schemeClr val="bg1">
                        <a:lumMod val="95000"/>
                      </a:schemeClr>
                    </a:solidFill>
                  </a:tcPr>
                </a:tc>
                <a:extLst>
                  <a:ext uri="{0D108BD9-81ED-4DB2-BD59-A6C34878D82A}">
                    <a16:rowId xmlns:a16="http://schemas.microsoft.com/office/drawing/2014/main" xmlns="" val="10001"/>
                  </a:ext>
                </a:extLst>
              </a:tr>
              <a:tr h="361278">
                <a:tc>
                  <a:txBody>
                    <a:bodyPr/>
                    <a:lstStyle/>
                    <a:p>
                      <a:r>
                        <a:rPr lang="en-US" sz="1600" dirty="0" err="1"/>
                        <a:t>Certolizumab</a:t>
                      </a:r>
                      <a:endParaRPr lang="en-CA" sz="1600" dirty="0"/>
                    </a:p>
                  </a:txBody>
                  <a:tcPr marL="89085" marR="89085" marT="44542" marB="44542">
                    <a:solidFill>
                      <a:schemeClr val="bg1">
                        <a:lumMod val="95000"/>
                      </a:schemeClr>
                    </a:solidFill>
                  </a:tcPr>
                </a:tc>
                <a:tc>
                  <a:txBody>
                    <a:bodyPr/>
                    <a:lstStyle/>
                    <a:p>
                      <a:r>
                        <a:rPr lang="en-US" sz="1600" dirty="0"/>
                        <a:t>RA, AS, </a:t>
                      </a:r>
                      <a:r>
                        <a:rPr lang="en-US" sz="1600" dirty="0" err="1"/>
                        <a:t>PsA</a:t>
                      </a:r>
                      <a:r>
                        <a:rPr lang="en-US" sz="1600" dirty="0"/>
                        <a:t>, </a:t>
                      </a:r>
                      <a:r>
                        <a:rPr lang="en-US" sz="1600" dirty="0" err="1"/>
                        <a:t>PsO</a:t>
                      </a:r>
                      <a:endParaRPr lang="en-CA" sz="1600" dirty="0"/>
                    </a:p>
                  </a:txBody>
                  <a:tcPr marL="89085" marR="89085" marT="44542" marB="44542">
                    <a:solidFill>
                      <a:schemeClr val="bg1">
                        <a:lumMod val="95000"/>
                      </a:schemeClr>
                    </a:solidFill>
                  </a:tcPr>
                </a:tc>
                <a:tc>
                  <a:txBody>
                    <a:bodyPr/>
                    <a:lstStyle/>
                    <a:p>
                      <a:r>
                        <a:rPr lang="en-US" sz="1600" baseline="0" dirty="0"/>
                        <a:t>SC every 2 weeks</a:t>
                      </a:r>
                      <a:endParaRPr lang="en-CA" sz="1600" dirty="0"/>
                    </a:p>
                  </a:txBody>
                  <a:tcPr marL="89085" marR="89085" marT="44542" marB="44542">
                    <a:solidFill>
                      <a:schemeClr val="bg1">
                        <a:lumMod val="95000"/>
                      </a:schemeClr>
                    </a:solidFill>
                  </a:tcPr>
                </a:tc>
                <a:extLst>
                  <a:ext uri="{0D108BD9-81ED-4DB2-BD59-A6C34878D82A}">
                    <a16:rowId xmlns:a16="http://schemas.microsoft.com/office/drawing/2014/main" xmlns="" val="10002"/>
                  </a:ext>
                </a:extLst>
              </a:tr>
              <a:tr h="361278">
                <a:tc>
                  <a:txBody>
                    <a:bodyPr/>
                    <a:lstStyle/>
                    <a:p>
                      <a:r>
                        <a:rPr lang="en-US" sz="1600" dirty="0" err="1"/>
                        <a:t>Etanercept</a:t>
                      </a:r>
                      <a:endParaRPr lang="en-CA" sz="1600" dirty="0"/>
                    </a:p>
                  </a:txBody>
                  <a:tcPr marL="89085" marR="89085" marT="44542" marB="44542">
                    <a:solidFill>
                      <a:schemeClr val="bg1">
                        <a:lumMod val="95000"/>
                      </a:schemeClr>
                    </a:solidFill>
                  </a:tcPr>
                </a:tc>
                <a:tc>
                  <a:txBody>
                    <a:bodyPr/>
                    <a:lstStyle/>
                    <a:p>
                      <a:r>
                        <a:rPr lang="en-US" sz="1600" dirty="0"/>
                        <a:t>RA, AS, </a:t>
                      </a:r>
                      <a:r>
                        <a:rPr lang="en-US" sz="1600" dirty="0" err="1"/>
                        <a:t>PsA</a:t>
                      </a:r>
                      <a:r>
                        <a:rPr lang="en-US" sz="1600" dirty="0"/>
                        <a:t>, </a:t>
                      </a:r>
                      <a:r>
                        <a:rPr lang="en-US" sz="1600" dirty="0" err="1"/>
                        <a:t>PsO</a:t>
                      </a:r>
                      <a:r>
                        <a:rPr lang="en-US" sz="1600" dirty="0"/>
                        <a:t>, JIA</a:t>
                      </a:r>
                      <a:endParaRPr lang="en-CA" sz="1600" dirty="0"/>
                    </a:p>
                  </a:txBody>
                  <a:tcPr marL="89085" marR="89085" marT="44542" marB="44542">
                    <a:solidFill>
                      <a:schemeClr val="bg1">
                        <a:lumMod val="95000"/>
                      </a:schemeClr>
                    </a:solidFill>
                  </a:tcPr>
                </a:tc>
                <a:tc>
                  <a:txBody>
                    <a:bodyPr/>
                    <a:lstStyle/>
                    <a:p>
                      <a:r>
                        <a:rPr lang="en-US" sz="1600" dirty="0"/>
                        <a:t>SC bi-weekly or weekly</a:t>
                      </a:r>
                      <a:r>
                        <a:rPr lang="en-US" sz="1600" baseline="0" dirty="0"/>
                        <a:t>  </a:t>
                      </a:r>
                      <a:endParaRPr lang="en-CA" sz="1600" dirty="0"/>
                    </a:p>
                  </a:txBody>
                  <a:tcPr marL="89085" marR="89085" marT="44542" marB="44542">
                    <a:solidFill>
                      <a:schemeClr val="bg1">
                        <a:lumMod val="95000"/>
                      </a:schemeClr>
                    </a:solidFill>
                  </a:tcPr>
                </a:tc>
                <a:extLst>
                  <a:ext uri="{0D108BD9-81ED-4DB2-BD59-A6C34878D82A}">
                    <a16:rowId xmlns:a16="http://schemas.microsoft.com/office/drawing/2014/main" xmlns="" val="10003"/>
                  </a:ext>
                </a:extLst>
              </a:tr>
              <a:tr h="361278">
                <a:tc>
                  <a:txBody>
                    <a:bodyPr/>
                    <a:lstStyle/>
                    <a:p>
                      <a:r>
                        <a:rPr lang="en-US" sz="1600" dirty="0"/>
                        <a:t>Golimumab</a:t>
                      </a:r>
                      <a:endParaRPr lang="en-CA" sz="1600" dirty="0"/>
                    </a:p>
                  </a:txBody>
                  <a:tcPr marL="89085" marR="89085" marT="44542" marB="44542">
                    <a:solidFill>
                      <a:schemeClr val="bg1">
                        <a:lumMod val="95000"/>
                      </a:schemeClr>
                    </a:solidFill>
                  </a:tcPr>
                </a:tc>
                <a:tc>
                  <a:txBody>
                    <a:bodyPr/>
                    <a:lstStyle/>
                    <a:p>
                      <a:r>
                        <a:rPr lang="en-US" sz="1600" dirty="0"/>
                        <a:t>RA, AS, </a:t>
                      </a:r>
                      <a:r>
                        <a:rPr lang="en-US" sz="1600" dirty="0" err="1"/>
                        <a:t>PsA</a:t>
                      </a:r>
                      <a:endParaRPr lang="en-CA" sz="1600" dirty="0"/>
                    </a:p>
                  </a:txBody>
                  <a:tcPr marL="89085" marR="89085" marT="44542" marB="44542">
                    <a:solidFill>
                      <a:schemeClr val="bg1">
                        <a:lumMod val="95000"/>
                      </a:schemeClr>
                    </a:solidFill>
                  </a:tcPr>
                </a:tc>
                <a:tc>
                  <a:txBody>
                    <a:bodyPr/>
                    <a:lstStyle/>
                    <a:p>
                      <a:r>
                        <a:rPr lang="en-US" sz="1600" dirty="0"/>
                        <a:t>SC monthly</a:t>
                      </a:r>
                      <a:endParaRPr lang="en-CA" sz="1600" dirty="0"/>
                    </a:p>
                  </a:txBody>
                  <a:tcPr marL="89085" marR="89085" marT="44542" marB="44542">
                    <a:solidFill>
                      <a:schemeClr val="bg1">
                        <a:lumMod val="95000"/>
                      </a:schemeClr>
                    </a:solidFill>
                  </a:tcPr>
                </a:tc>
                <a:extLst>
                  <a:ext uri="{0D108BD9-81ED-4DB2-BD59-A6C34878D82A}">
                    <a16:rowId xmlns:a16="http://schemas.microsoft.com/office/drawing/2014/main" xmlns="" val="10004"/>
                  </a:ext>
                </a:extLst>
              </a:tr>
              <a:tr h="433170">
                <a:tc>
                  <a:txBody>
                    <a:bodyPr/>
                    <a:lstStyle/>
                    <a:p>
                      <a:r>
                        <a:rPr lang="en-US" sz="1600" dirty="0"/>
                        <a:t>Infliximab</a:t>
                      </a:r>
                      <a:endParaRPr lang="en-CA" sz="1600" dirty="0"/>
                    </a:p>
                  </a:txBody>
                  <a:tcPr marL="89085" marR="89085" marT="44542" marB="44542">
                    <a:solidFill>
                      <a:schemeClr val="bg1">
                        <a:lumMod val="95000"/>
                      </a:schemeClr>
                    </a:solidFill>
                  </a:tcPr>
                </a:tc>
                <a:tc>
                  <a:txBody>
                    <a:bodyPr/>
                    <a:lstStyle/>
                    <a:p>
                      <a:r>
                        <a:rPr lang="en-US" sz="1600" dirty="0"/>
                        <a:t>RA, AS, </a:t>
                      </a:r>
                      <a:r>
                        <a:rPr lang="en-US" sz="1600" dirty="0" err="1"/>
                        <a:t>PsA</a:t>
                      </a:r>
                      <a:r>
                        <a:rPr lang="en-US" sz="1600" dirty="0"/>
                        <a:t>, </a:t>
                      </a:r>
                      <a:r>
                        <a:rPr lang="en-US" sz="1600" dirty="0" err="1"/>
                        <a:t>PsO</a:t>
                      </a:r>
                      <a:r>
                        <a:rPr lang="en-US" sz="1600" dirty="0"/>
                        <a:t>, CD, UC</a:t>
                      </a:r>
                      <a:endParaRPr lang="en-CA" sz="1600" dirty="0"/>
                    </a:p>
                  </a:txBody>
                  <a:tcPr marL="89085" marR="89085" marT="44542" marB="44542">
                    <a:solidFill>
                      <a:schemeClr val="bg1">
                        <a:lumMod val="95000"/>
                      </a:schemeClr>
                    </a:solidFill>
                  </a:tcPr>
                </a:tc>
                <a:tc>
                  <a:txBody>
                    <a:bodyPr/>
                    <a:lstStyle/>
                    <a:p>
                      <a:r>
                        <a:rPr lang="en-US" sz="1600" dirty="0"/>
                        <a:t>IV loading dose then</a:t>
                      </a:r>
                      <a:r>
                        <a:rPr lang="en-US" sz="1600" baseline="0" dirty="0"/>
                        <a:t> </a:t>
                      </a:r>
                      <a:r>
                        <a:rPr lang="en-US" sz="1600" dirty="0"/>
                        <a:t>every 4-8 weeks</a:t>
                      </a:r>
                      <a:endParaRPr lang="en-CA" sz="1600" dirty="0"/>
                    </a:p>
                  </a:txBody>
                  <a:tcPr marL="89085" marR="89085" marT="44542" marB="44542">
                    <a:solidFill>
                      <a:schemeClr val="bg1">
                        <a:lumMod val="95000"/>
                      </a:schemeClr>
                    </a:solidFill>
                  </a:tcPr>
                </a:tc>
                <a:extLst>
                  <a:ext uri="{0D108BD9-81ED-4DB2-BD59-A6C34878D82A}">
                    <a16:rowId xmlns:a16="http://schemas.microsoft.com/office/drawing/2014/main" xmlns="" val="10005"/>
                  </a:ext>
                </a:extLst>
              </a:tr>
              <a:tr h="361278">
                <a:tc gridSpan="3">
                  <a:txBody>
                    <a:bodyPr/>
                    <a:lstStyle/>
                    <a:p>
                      <a:pPr marL="0" algn="l" defTabSz="457200" rtl="0" eaLnBrk="1" latinLnBrk="0" hangingPunct="1"/>
                      <a:r>
                        <a:rPr lang="en-US" sz="1600" b="1" kern="1200" dirty="0">
                          <a:solidFill>
                            <a:schemeClr val="lt1"/>
                          </a:solidFill>
                          <a:latin typeface="+mn-lt"/>
                          <a:ea typeface="+mn-ea"/>
                          <a:cs typeface="+mn-cs"/>
                        </a:rPr>
                        <a:t>Interleukin-6 Inhibitors</a:t>
                      </a:r>
                      <a:endParaRPr lang="en-CA" sz="1600" b="1" kern="1200" dirty="0">
                        <a:solidFill>
                          <a:schemeClr val="lt1"/>
                        </a:solidFill>
                        <a:latin typeface="+mn-lt"/>
                        <a:ea typeface="+mn-ea"/>
                        <a:cs typeface="+mn-cs"/>
                      </a:endParaRPr>
                    </a:p>
                  </a:txBody>
                  <a:tcPr marL="89085" marR="89085" marT="44542" marB="44542">
                    <a:solidFill>
                      <a:srgbClr val="00314A"/>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xmlns="" val="10006"/>
                  </a:ext>
                </a:extLst>
              </a:tr>
              <a:tr h="3612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a:t>Tocilizumab</a:t>
                      </a:r>
                      <a:r>
                        <a:rPr lang="en-US" sz="1600" dirty="0"/>
                        <a:t> </a:t>
                      </a:r>
                    </a:p>
                  </a:txBody>
                  <a:tcPr marL="89085" marR="89085" marT="44542" marB="44542">
                    <a:solidFill>
                      <a:schemeClr val="bg1">
                        <a:lumMod val="95000"/>
                      </a:schemeClr>
                    </a:solidFill>
                  </a:tcPr>
                </a:tc>
                <a:tc>
                  <a:txBody>
                    <a:bodyPr/>
                    <a:lstStyle/>
                    <a:p>
                      <a:r>
                        <a:rPr lang="en-US" sz="1600" dirty="0"/>
                        <a:t>RA, JIA</a:t>
                      </a:r>
                      <a:endParaRPr lang="en-CA" sz="1600" dirty="0"/>
                    </a:p>
                  </a:txBody>
                  <a:tcPr marL="89085" marR="89085" marT="44542" marB="44542">
                    <a:solidFill>
                      <a:schemeClr val="bg1">
                        <a:lumMod val="9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a:t>Monthly IV or SC</a:t>
                      </a:r>
                    </a:p>
                  </a:txBody>
                  <a:tcPr marL="89085" marR="89085" marT="44542" marB="44542">
                    <a:solidFill>
                      <a:schemeClr val="bg1">
                        <a:lumMod val="95000"/>
                      </a:schemeClr>
                    </a:solidFill>
                  </a:tcPr>
                </a:tc>
                <a:extLst>
                  <a:ext uri="{0D108BD9-81ED-4DB2-BD59-A6C34878D82A}">
                    <a16:rowId xmlns:a16="http://schemas.microsoft.com/office/drawing/2014/main" xmlns="" val="10007"/>
                  </a:ext>
                </a:extLst>
              </a:tr>
              <a:tr h="353011">
                <a:tc gridSpan="3">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Depletes  CD20 Antibody-forming Lymphocyte B Cells</a:t>
                      </a:r>
                      <a:endParaRPr lang="en-CA" sz="1600" b="1" dirty="0">
                        <a:solidFill>
                          <a:schemeClr val="bg1"/>
                        </a:solidFill>
                      </a:endParaRPr>
                    </a:p>
                  </a:txBody>
                  <a:tcPr marL="89085" marR="89085" marT="44542" marB="44542">
                    <a:solidFill>
                      <a:srgbClr val="00314A"/>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xmlns="" val="10008"/>
                  </a:ext>
                </a:extLst>
              </a:tr>
              <a:tr h="361278">
                <a:tc>
                  <a:txBody>
                    <a:bodyPr/>
                    <a:lstStyle/>
                    <a:p>
                      <a:r>
                        <a:rPr lang="en-US" sz="1600" dirty="0"/>
                        <a:t>Rituximab </a:t>
                      </a:r>
                      <a:endParaRPr lang="en-CA" sz="1600" dirty="0"/>
                    </a:p>
                  </a:txBody>
                  <a:tcPr marL="89085" marR="89085" marT="44542" marB="44542">
                    <a:solidFill>
                      <a:schemeClr val="bg1">
                        <a:lumMod val="95000"/>
                      </a:schemeClr>
                    </a:solidFill>
                  </a:tcPr>
                </a:tc>
                <a:tc>
                  <a:txBody>
                    <a:bodyPr/>
                    <a:lstStyle/>
                    <a:p>
                      <a:r>
                        <a:rPr lang="en-US" sz="1600" dirty="0"/>
                        <a:t>RA</a:t>
                      </a:r>
                      <a:endParaRPr lang="en-CA" sz="1600" dirty="0"/>
                    </a:p>
                  </a:txBody>
                  <a:tcPr marL="89085" marR="89085" marT="44542" marB="44542">
                    <a:solidFill>
                      <a:schemeClr val="bg1">
                        <a:lumMod val="95000"/>
                      </a:schemeClr>
                    </a:solidFill>
                  </a:tcPr>
                </a:tc>
                <a:tc>
                  <a:txBody>
                    <a:bodyPr/>
                    <a:lstStyle/>
                    <a:p>
                      <a:r>
                        <a:rPr lang="en-CA" sz="1600" dirty="0"/>
                        <a:t>Every 6-12</a:t>
                      </a:r>
                      <a:r>
                        <a:rPr lang="en-CA" sz="1600" baseline="0" dirty="0"/>
                        <a:t> months IV</a:t>
                      </a:r>
                      <a:endParaRPr lang="en-CA" sz="1600" dirty="0"/>
                    </a:p>
                  </a:txBody>
                  <a:tcPr marL="89085" marR="89085" marT="44542" marB="44542">
                    <a:solidFill>
                      <a:schemeClr val="bg1">
                        <a:lumMod val="95000"/>
                      </a:schemeClr>
                    </a:solidFill>
                  </a:tcPr>
                </a:tc>
                <a:extLst>
                  <a:ext uri="{0D108BD9-81ED-4DB2-BD59-A6C34878D82A}">
                    <a16:rowId xmlns:a16="http://schemas.microsoft.com/office/drawing/2014/main" xmlns="" val="10009"/>
                  </a:ext>
                </a:extLst>
              </a:tr>
              <a:tr h="361278">
                <a:tc gridSpan="3">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Blocks </a:t>
                      </a:r>
                      <a:r>
                        <a:rPr lang="en-CA" sz="1600" b="1" dirty="0">
                          <a:solidFill>
                            <a:schemeClr val="bg1"/>
                          </a:solidFill>
                        </a:rPr>
                        <a:t>T Cell  Co-stimulation </a:t>
                      </a:r>
                    </a:p>
                  </a:txBody>
                  <a:tcPr marL="89085" marR="89085" marT="44542" marB="44542">
                    <a:solidFill>
                      <a:srgbClr val="00314A"/>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xmlns="" val="10010"/>
                  </a:ext>
                </a:extLst>
              </a:tr>
              <a:tr h="361278">
                <a:tc>
                  <a:txBody>
                    <a:bodyPr/>
                    <a:lstStyle/>
                    <a:p>
                      <a:r>
                        <a:rPr lang="en-US" sz="1600" dirty="0" err="1"/>
                        <a:t>Abatacept</a:t>
                      </a:r>
                      <a:endParaRPr lang="en-CA" sz="1600" dirty="0"/>
                    </a:p>
                  </a:txBody>
                  <a:tcPr marL="89085" marR="89085" marT="44542" marB="44542">
                    <a:solidFill>
                      <a:schemeClr val="bg1">
                        <a:lumMod val="95000"/>
                      </a:schemeClr>
                    </a:solidFill>
                  </a:tcPr>
                </a:tc>
                <a:tc>
                  <a:txBody>
                    <a:bodyPr/>
                    <a:lstStyle/>
                    <a:p>
                      <a:r>
                        <a:rPr lang="en-US" sz="1600" dirty="0"/>
                        <a:t>RA</a:t>
                      </a:r>
                      <a:endParaRPr lang="en-CA" sz="1600" dirty="0"/>
                    </a:p>
                  </a:txBody>
                  <a:tcPr marL="89085" marR="89085" marT="44542" marB="44542">
                    <a:solidFill>
                      <a:schemeClr val="bg1">
                        <a:lumMod val="95000"/>
                      </a:schemeClr>
                    </a:solidFill>
                  </a:tcPr>
                </a:tc>
                <a:tc>
                  <a:txBody>
                    <a:bodyPr/>
                    <a:lstStyle/>
                    <a:p>
                      <a:r>
                        <a:rPr lang="en-CA" sz="1600" dirty="0"/>
                        <a:t>Monthly IV or weekly SC</a:t>
                      </a:r>
                    </a:p>
                  </a:txBody>
                  <a:tcPr marL="89085" marR="89085" marT="44542" marB="44542">
                    <a:solidFill>
                      <a:schemeClr val="bg1">
                        <a:lumMod val="95000"/>
                      </a:schemeClr>
                    </a:solidFill>
                  </a:tcPr>
                </a:tc>
                <a:extLst>
                  <a:ext uri="{0D108BD9-81ED-4DB2-BD59-A6C34878D82A}">
                    <a16:rowId xmlns:a16="http://schemas.microsoft.com/office/drawing/2014/main" xmlns="" val="10011"/>
                  </a:ext>
                </a:extLst>
              </a:tr>
            </a:tbl>
          </a:graphicData>
        </a:graphic>
      </p:graphicFrame>
      <p:sp>
        <p:nvSpPr>
          <p:cNvPr id="110649" name="TextBox 5"/>
          <p:cNvSpPr txBox="1">
            <a:spLocks noChangeArrowheads="1"/>
          </p:cNvSpPr>
          <p:nvPr/>
        </p:nvSpPr>
        <p:spPr bwMode="auto">
          <a:xfrm>
            <a:off x="0" y="6618288"/>
            <a:ext cx="5473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t>Adapted from: Hazeltine and Tremblay, 2012, Respective product monographs.</a:t>
            </a:r>
            <a:endParaRPr lang="en-CA" altLang="en-US" sz="1000"/>
          </a:p>
        </p:txBody>
      </p:sp>
      <p:sp>
        <p:nvSpPr>
          <p:cNvPr id="110650" name="TextBox 2"/>
          <p:cNvSpPr txBox="1">
            <a:spLocks noChangeArrowheads="1"/>
          </p:cNvSpPr>
          <p:nvPr/>
        </p:nvSpPr>
        <p:spPr bwMode="auto">
          <a:xfrm>
            <a:off x="0" y="6297613"/>
            <a:ext cx="8593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a:t>RA: rheumatoid arthritis; AS: ankylosing arthritis; PsA: psoriatic arthritis; JIA: juvenile idiopathic arthritis; PsO: psoriasis; CD: Crohn’s disease; UC: ulcerative colitis; SC: sub-cutaneous; IV: intravenous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a:xfrm>
            <a:off x="457200" y="357188"/>
            <a:ext cx="8005763" cy="1143000"/>
          </a:xfrm>
        </p:spPr>
        <p:txBody>
          <a:bodyPr>
            <a:normAutofit fontScale="90000"/>
          </a:bodyPr>
          <a:lstStyle/>
          <a:p>
            <a:pPr eaLnBrk="1" hangingPunct="1">
              <a:defRPr/>
            </a:pPr>
            <a:r>
              <a:rPr lang="en-US" altLang="en-US">
                <a:solidFill>
                  <a:srgbClr val="00314A"/>
                </a:solidFill>
              </a:rPr>
              <a:t>Other Drugs for the Treatment </a:t>
            </a:r>
            <a:br>
              <a:rPr lang="en-US" altLang="en-US">
                <a:solidFill>
                  <a:srgbClr val="00314A"/>
                </a:solidFill>
              </a:rPr>
            </a:br>
            <a:r>
              <a:rPr lang="en-US" altLang="en-US">
                <a:solidFill>
                  <a:srgbClr val="00314A"/>
                </a:solidFill>
              </a:rPr>
              <a:t>of Inflammatory Arthritis</a:t>
            </a:r>
            <a:endParaRPr lang="en-CA" altLang="en-US">
              <a:solidFill>
                <a:srgbClr val="00314A"/>
              </a:solidFill>
            </a:endParaRPr>
          </a:p>
        </p:txBody>
      </p:sp>
      <p:graphicFrame>
        <p:nvGraphicFramePr>
          <p:cNvPr id="5" name="Content Placeholder 4"/>
          <p:cNvGraphicFramePr>
            <a:graphicFrameLocks noGrp="1"/>
          </p:cNvGraphicFramePr>
          <p:nvPr>
            <p:ph idx="1"/>
          </p:nvPr>
        </p:nvGraphicFramePr>
        <p:xfrm>
          <a:off x="457200" y="1709738"/>
          <a:ext cx="8064499" cy="1158876"/>
        </p:xfrm>
        <a:graphic>
          <a:graphicData uri="http://schemas.openxmlformats.org/drawingml/2006/table">
            <a:tbl>
              <a:tblPr firstRow="1" bandRow="1">
                <a:tableStyleId>{5C22544A-7EE6-4342-B048-85BDC9FD1C3A}</a:tableStyleId>
              </a:tblPr>
              <a:tblGrid>
                <a:gridCol w="1686769">
                  <a:extLst>
                    <a:ext uri="{9D8B030D-6E8A-4147-A177-3AD203B41FA5}">
                      <a16:colId xmlns:a16="http://schemas.microsoft.com/office/drawing/2014/main" xmlns="" val="20000"/>
                    </a:ext>
                  </a:extLst>
                </a:gridCol>
                <a:gridCol w="2213738">
                  <a:extLst>
                    <a:ext uri="{9D8B030D-6E8A-4147-A177-3AD203B41FA5}">
                      <a16:colId xmlns:a16="http://schemas.microsoft.com/office/drawing/2014/main" xmlns="" val="20001"/>
                    </a:ext>
                  </a:extLst>
                </a:gridCol>
                <a:gridCol w="2213738">
                  <a:extLst>
                    <a:ext uri="{9D8B030D-6E8A-4147-A177-3AD203B41FA5}">
                      <a16:colId xmlns:a16="http://schemas.microsoft.com/office/drawing/2014/main" xmlns="" val="20002"/>
                    </a:ext>
                  </a:extLst>
                </a:gridCol>
                <a:gridCol w="1950254">
                  <a:extLst>
                    <a:ext uri="{9D8B030D-6E8A-4147-A177-3AD203B41FA5}">
                      <a16:colId xmlns:a16="http://schemas.microsoft.com/office/drawing/2014/main" xmlns="" val="20003"/>
                    </a:ext>
                  </a:extLst>
                </a:gridCol>
              </a:tblGrid>
              <a:tr h="579438">
                <a:tc>
                  <a:txBody>
                    <a:bodyPr/>
                    <a:lstStyle/>
                    <a:p>
                      <a:r>
                        <a:rPr lang="en-US" sz="1600" dirty="0"/>
                        <a:t>Name </a:t>
                      </a:r>
                      <a:endParaRPr lang="en-CA" sz="1600" dirty="0"/>
                    </a:p>
                  </a:txBody>
                  <a:tcPr marL="91443" marR="91443" marT="45745" marB="45745">
                    <a:solidFill>
                      <a:srgbClr val="00314A"/>
                    </a:solidFill>
                  </a:tcPr>
                </a:tc>
                <a:tc>
                  <a:txBody>
                    <a:bodyPr/>
                    <a:lstStyle/>
                    <a:p>
                      <a:r>
                        <a:rPr lang="en-US" sz="1600" dirty="0"/>
                        <a:t>Class</a:t>
                      </a:r>
                      <a:endParaRPr lang="en-CA" sz="1600" dirty="0"/>
                    </a:p>
                  </a:txBody>
                  <a:tcPr marL="91443" marR="91443" marT="45745" marB="45745">
                    <a:solidFill>
                      <a:srgbClr val="00314A"/>
                    </a:solidFill>
                  </a:tcPr>
                </a:tc>
                <a:tc>
                  <a:txBody>
                    <a:bodyPr/>
                    <a:lstStyle/>
                    <a:p>
                      <a:r>
                        <a:rPr lang="en-US" sz="1600" dirty="0"/>
                        <a:t>Indications</a:t>
                      </a:r>
                      <a:endParaRPr lang="en-CA" sz="1600" dirty="0"/>
                    </a:p>
                  </a:txBody>
                  <a:tcPr marL="91443" marR="91443" marT="45745" marB="45745">
                    <a:solidFill>
                      <a:srgbClr val="00314A"/>
                    </a:solidFill>
                  </a:tcPr>
                </a:tc>
                <a:tc>
                  <a:txBody>
                    <a:bodyPr/>
                    <a:lstStyle/>
                    <a:p>
                      <a:r>
                        <a:rPr lang="en-US" sz="1600" dirty="0"/>
                        <a:t>Doses  for Adult Rheumatology</a:t>
                      </a:r>
                      <a:endParaRPr lang="en-CA" sz="1600" dirty="0"/>
                    </a:p>
                  </a:txBody>
                  <a:tcPr marL="91443" marR="91443" marT="45745" marB="45745">
                    <a:solidFill>
                      <a:srgbClr val="00314A"/>
                    </a:solidFill>
                  </a:tcPr>
                </a:tc>
                <a:extLst>
                  <a:ext uri="{0D108BD9-81ED-4DB2-BD59-A6C34878D82A}">
                    <a16:rowId xmlns:a16="http://schemas.microsoft.com/office/drawing/2014/main" xmlns="" val="10000"/>
                  </a:ext>
                </a:extLst>
              </a:tr>
              <a:tr h="579438">
                <a:tc>
                  <a:txBody>
                    <a:bodyPr/>
                    <a:lstStyle/>
                    <a:p>
                      <a:r>
                        <a:rPr lang="en-US" sz="1600" dirty="0" err="1"/>
                        <a:t>Tofacitinib</a:t>
                      </a:r>
                      <a:endParaRPr lang="en-CA" sz="1600" dirty="0"/>
                    </a:p>
                  </a:txBody>
                  <a:tcPr marL="91443" marR="91443" marT="45745" marB="45745">
                    <a:solidFill>
                      <a:schemeClr val="bg1">
                        <a:lumMod val="95000"/>
                      </a:schemeClr>
                    </a:solidFill>
                  </a:tcPr>
                </a:tc>
                <a:tc>
                  <a:txBody>
                    <a:bodyPr/>
                    <a:lstStyle/>
                    <a:p>
                      <a:r>
                        <a:rPr lang="en-US" sz="1600" dirty="0"/>
                        <a:t>Targeted Synthetic DMARD</a:t>
                      </a:r>
                      <a:endParaRPr lang="en-CA" sz="1600" dirty="0"/>
                    </a:p>
                  </a:txBody>
                  <a:tcPr marL="91443" marR="91443" marT="45745" marB="45745">
                    <a:solidFill>
                      <a:schemeClr val="bg1">
                        <a:lumMod val="95000"/>
                      </a:schemeClr>
                    </a:solidFill>
                  </a:tcPr>
                </a:tc>
                <a:tc>
                  <a:txBody>
                    <a:bodyPr/>
                    <a:lstStyle/>
                    <a:p>
                      <a:r>
                        <a:rPr lang="en-US" sz="1600" dirty="0"/>
                        <a:t>RA</a:t>
                      </a:r>
                      <a:endParaRPr lang="en-CA" sz="1600" dirty="0"/>
                    </a:p>
                  </a:txBody>
                  <a:tcPr marL="91443" marR="91443" marT="45745" marB="45745">
                    <a:solidFill>
                      <a:schemeClr val="bg1">
                        <a:lumMod val="95000"/>
                      </a:schemeClr>
                    </a:solidFill>
                  </a:tcPr>
                </a:tc>
                <a:tc>
                  <a:txBody>
                    <a:bodyPr/>
                    <a:lstStyle/>
                    <a:p>
                      <a:r>
                        <a:rPr lang="en-US" sz="1600" dirty="0"/>
                        <a:t>5 mg </a:t>
                      </a:r>
                      <a:r>
                        <a:rPr lang="en-US" sz="1600" dirty="0" err="1"/>
                        <a:t>po</a:t>
                      </a:r>
                      <a:r>
                        <a:rPr lang="en-US" sz="1600" dirty="0"/>
                        <a:t> bid</a:t>
                      </a:r>
                      <a:endParaRPr lang="en-CA" sz="1600" dirty="0"/>
                    </a:p>
                  </a:txBody>
                  <a:tcPr marL="91443" marR="91443" marT="45745" marB="45745">
                    <a:solidFill>
                      <a:schemeClr val="bg1">
                        <a:lumMod val="95000"/>
                      </a:schemeClr>
                    </a:solidFill>
                  </a:tcPr>
                </a:tc>
                <a:extLst>
                  <a:ext uri="{0D108BD9-81ED-4DB2-BD59-A6C34878D82A}">
                    <a16:rowId xmlns:a16="http://schemas.microsoft.com/office/drawing/2014/main" xmlns="" val="10001"/>
                  </a:ext>
                </a:extLst>
              </a:tr>
            </a:tbl>
          </a:graphicData>
        </a:graphic>
      </p:graphicFrame>
      <p:sp>
        <p:nvSpPr>
          <p:cNvPr id="112660" name="TextBox 5"/>
          <p:cNvSpPr txBox="1">
            <a:spLocks noChangeArrowheads="1"/>
          </p:cNvSpPr>
          <p:nvPr/>
        </p:nvSpPr>
        <p:spPr bwMode="auto">
          <a:xfrm>
            <a:off x="0" y="6613525"/>
            <a:ext cx="3443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t>Adapted from respective product monographs.</a:t>
            </a:r>
            <a:endParaRPr lang="en-CA" altLang="en-US" sz="1000"/>
          </a:p>
        </p:txBody>
      </p:sp>
      <p:sp>
        <p:nvSpPr>
          <p:cNvPr id="112661" name="TextBox 2"/>
          <p:cNvSpPr txBox="1">
            <a:spLocks noChangeArrowheads="1"/>
          </p:cNvSpPr>
          <p:nvPr/>
        </p:nvSpPr>
        <p:spPr bwMode="auto">
          <a:xfrm>
            <a:off x="0" y="6443663"/>
            <a:ext cx="7146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a:t>RA: rheumatoid arthritis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85800" y="185473"/>
            <a:ext cx="7772400" cy="1609344"/>
          </a:xfrm>
        </p:spPr>
        <p:txBody>
          <a:bodyPr/>
          <a:lstStyle/>
          <a:p>
            <a:pPr eaLnBrk="1" hangingPunct="1"/>
            <a:r>
              <a:rPr lang="en-CA" altLang="en-US" dirty="0">
                <a:solidFill>
                  <a:srgbClr val="00314A"/>
                </a:solidFill>
              </a:rPr>
              <a:t>Biologic Key Points – Tolerability </a:t>
            </a:r>
          </a:p>
        </p:txBody>
      </p:sp>
      <p:sp>
        <p:nvSpPr>
          <p:cNvPr id="3" name="Content Placeholder 2"/>
          <p:cNvSpPr>
            <a:spLocks noGrp="1"/>
          </p:cNvSpPr>
          <p:nvPr>
            <p:ph idx="1"/>
          </p:nvPr>
        </p:nvSpPr>
        <p:spPr>
          <a:xfrm>
            <a:off x="457200" y="1377819"/>
            <a:ext cx="8229600" cy="4626900"/>
          </a:xfrm>
        </p:spPr>
        <p:txBody>
          <a:bodyPr rtlCol="0">
            <a:normAutofit fontScale="92500" lnSpcReduction="10000"/>
          </a:bodyPr>
          <a:lstStyle/>
          <a:p>
            <a:pPr marL="0" indent="0" eaLnBrk="1" fontAlgn="auto" hangingPunct="1">
              <a:lnSpc>
                <a:spcPct val="110000"/>
              </a:lnSpc>
              <a:spcAft>
                <a:spcPts val="0"/>
              </a:spcAft>
              <a:buFont typeface="Arial"/>
              <a:buNone/>
              <a:defRPr/>
            </a:pPr>
            <a:r>
              <a:rPr lang="en-CA" sz="2800" b="1" dirty="0">
                <a:solidFill>
                  <a:srgbClr val="87171A"/>
                </a:solidFill>
              </a:rPr>
              <a:t>Biologics</a:t>
            </a:r>
            <a:r>
              <a:rPr lang="en-CA" sz="2800" dirty="0"/>
              <a:t> are generally </a:t>
            </a:r>
            <a:r>
              <a:rPr lang="en-CA" sz="2800" b="1" dirty="0">
                <a:solidFill>
                  <a:srgbClr val="87171A"/>
                </a:solidFill>
              </a:rPr>
              <a:t>well tolerated</a:t>
            </a:r>
          </a:p>
          <a:p>
            <a:pPr marL="0" indent="0" eaLnBrk="1" fontAlgn="auto" hangingPunct="1">
              <a:lnSpc>
                <a:spcPct val="110000"/>
              </a:lnSpc>
              <a:spcAft>
                <a:spcPts val="0"/>
              </a:spcAft>
              <a:buFont typeface="Arial"/>
              <a:buNone/>
              <a:defRPr/>
            </a:pPr>
            <a:r>
              <a:rPr lang="en-CA" sz="2800" b="1" dirty="0">
                <a:solidFill>
                  <a:srgbClr val="87171A"/>
                </a:solidFill>
              </a:rPr>
              <a:t>Most common </a:t>
            </a:r>
            <a:r>
              <a:rPr lang="en-CA" sz="2800" dirty="0"/>
              <a:t>are injection site and infusion reactions</a:t>
            </a:r>
            <a:endParaRPr lang="en-CA" dirty="0"/>
          </a:p>
          <a:p>
            <a:pPr marL="0" indent="0" eaLnBrk="1" fontAlgn="auto" hangingPunct="1">
              <a:lnSpc>
                <a:spcPct val="110000"/>
              </a:lnSpc>
              <a:spcAft>
                <a:spcPts val="0"/>
              </a:spcAft>
              <a:buFont typeface="Arial"/>
              <a:buNone/>
              <a:defRPr/>
            </a:pPr>
            <a:r>
              <a:rPr lang="en-CA" sz="3000" dirty="0"/>
              <a:t>They </a:t>
            </a:r>
            <a:r>
              <a:rPr lang="en-CA" sz="3000" b="1" dirty="0">
                <a:solidFill>
                  <a:srgbClr val="87171A"/>
                </a:solidFill>
              </a:rPr>
              <a:t>target</a:t>
            </a:r>
            <a:r>
              <a:rPr lang="en-CA" sz="3000" dirty="0">
                <a:solidFill>
                  <a:srgbClr val="87171A"/>
                </a:solidFill>
              </a:rPr>
              <a:t> </a:t>
            </a:r>
            <a:r>
              <a:rPr lang="en-CA" sz="3000" dirty="0"/>
              <a:t>various immune system and this increases the risk of:</a:t>
            </a:r>
          </a:p>
          <a:p>
            <a:pPr marL="285750" lvl="1" eaLnBrk="1" fontAlgn="auto" hangingPunct="1">
              <a:lnSpc>
                <a:spcPct val="110000"/>
              </a:lnSpc>
              <a:spcAft>
                <a:spcPts val="0"/>
              </a:spcAft>
              <a:buFont typeface="Arial"/>
              <a:buChar char="–"/>
              <a:defRPr/>
            </a:pPr>
            <a:r>
              <a:rPr lang="en-CA" sz="2600" dirty="0"/>
              <a:t>Opportunistic infection (also occurring with corticosteroids)</a:t>
            </a:r>
          </a:p>
          <a:p>
            <a:pPr marL="285750" lvl="1" eaLnBrk="1" fontAlgn="auto" hangingPunct="1">
              <a:lnSpc>
                <a:spcPct val="110000"/>
              </a:lnSpc>
              <a:spcAft>
                <a:spcPts val="0"/>
              </a:spcAft>
              <a:buFont typeface="Arial"/>
              <a:buChar char="–"/>
              <a:defRPr/>
            </a:pPr>
            <a:r>
              <a:rPr lang="en-CA" sz="2600" dirty="0"/>
              <a:t>Tuberculosis </a:t>
            </a:r>
          </a:p>
          <a:p>
            <a:pPr marL="285750" lvl="1" eaLnBrk="1" fontAlgn="auto" hangingPunct="1">
              <a:lnSpc>
                <a:spcPct val="110000"/>
              </a:lnSpc>
              <a:spcAft>
                <a:spcPts val="0"/>
              </a:spcAft>
              <a:buFont typeface="Arial"/>
              <a:buChar char="–"/>
              <a:defRPr/>
            </a:pPr>
            <a:r>
              <a:rPr lang="en-CA" sz="2600" dirty="0"/>
              <a:t>Risk of certain cancers (also ↑ in RA)</a:t>
            </a:r>
          </a:p>
          <a:p>
            <a:pPr marL="285750" lvl="1" eaLnBrk="1" fontAlgn="auto" hangingPunct="1">
              <a:lnSpc>
                <a:spcPct val="110000"/>
              </a:lnSpc>
              <a:spcAft>
                <a:spcPts val="0"/>
              </a:spcAft>
              <a:buFont typeface="Arial"/>
              <a:buChar char="–"/>
              <a:defRPr/>
            </a:pPr>
            <a:r>
              <a:rPr lang="en-CA" sz="2600" dirty="0"/>
              <a:t>Vaccine-preventable diseases</a:t>
            </a:r>
          </a:p>
          <a:p>
            <a:pPr eaLnBrk="1" fontAlgn="auto" hangingPunct="1">
              <a:lnSpc>
                <a:spcPct val="110000"/>
              </a:lnSpc>
              <a:spcAft>
                <a:spcPts val="0"/>
              </a:spcAft>
              <a:buFont typeface="Arial"/>
              <a:buChar char="•"/>
              <a:defRPr/>
            </a:pPr>
            <a:endParaRPr lang="en-CA" dirty="0"/>
          </a:p>
          <a:p>
            <a:pPr lvl="1" eaLnBrk="1" fontAlgn="auto" hangingPunct="1">
              <a:lnSpc>
                <a:spcPct val="110000"/>
              </a:lnSpc>
              <a:spcAft>
                <a:spcPts val="0"/>
              </a:spcAft>
              <a:buFont typeface="Arial"/>
              <a:buChar char="–"/>
              <a:defRPr/>
            </a:pPr>
            <a:endParaRPr lang="en-CA" dirty="0"/>
          </a:p>
          <a:p>
            <a:pPr lvl="1" eaLnBrk="1" fontAlgn="auto" hangingPunct="1">
              <a:lnSpc>
                <a:spcPct val="110000"/>
              </a:lnSpc>
              <a:spcAft>
                <a:spcPts val="0"/>
              </a:spcAft>
              <a:buFont typeface="Arial"/>
              <a:buChar char="–"/>
              <a:defRPr/>
            </a:pPr>
            <a:endParaRPr lang="en-CA" dirty="0"/>
          </a:p>
        </p:txBody>
      </p:sp>
      <p:sp>
        <p:nvSpPr>
          <p:cNvPr id="5" name="Rectangle 4"/>
          <p:cNvSpPr/>
          <p:nvPr/>
        </p:nvSpPr>
        <p:spPr>
          <a:xfrm>
            <a:off x="0" y="5872765"/>
            <a:ext cx="8557146" cy="746358"/>
          </a:xfrm>
          <a:prstGeom prst="rect">
            <a:avLst/>
          </a:prstGeom>
        </p:spPr>
        <p:txBody>
          <a:bodyPr wrap="square">
            <a:spAutoFit/>
          </a:bodyPr>
          <a:lstStyle/>
          <a:p>
            <a:pPr eaLnBrk="1" fontAlgn="auto" hangingPunct="1">
              <a:spcBef>
                <a:spcPts val="0"/>
              </a:spcBef>
              <a:spcAft>
                <a:spcPts val="0"/>
              </a:spcAft>
              <a:defRPr/>
            </a:pPr>
            <a:r>
              <a:rPr lang="en-CA" sz="850" dirty="0">
                <a:latin typeface="+mn-lt"/>
                <a:cs typeface="+mn-cs"/>
              </a:rPr>
              <a:t>Adapted from: </a:t>
            </a:r>
          </a:p>
          <a:p>
            <a:pPr eaLnBrk="1" fontAlgn="auto" hangingPunct="1">
              <a:spcBef>
                <a:spcPts val="0"/>
              </a:spcBef>
              <a:spcAft>
                <a:spcPts val="0"/>
              </a:spcAft>
              <a:defRPr/>
            </a:pPr>
            <a:r>
              <a:rPr lang="en-CA" sz="850" dirty="0" err="1">
                <a:latin typeface="+mn-lt"/>
                <a:cs typeface="+mn-cs"/>
              </a:rPr>
              <a:t>Boyman</a:t>
            </a:r>
            <a:r>
              <a:rPr lang="en-CA" sz="850" dirty="0">
                <a:latin typeface="+mn-lt"/>
                <a:cs typeface="+mn-cs"/>
              </a:rPr>
              <a:t> O, Comte D, </a:t>
            </a:r>
            <a:r>
              <a:rPr lang="en-CA" sz="850" dirty="0" err="1">
                <a:latin typeface="+mn-lt"/>
                <a:cs typeface="+mn-cs"/>
              </a:rPr>
              <a:t>Spertini</a:t>
            </a:r>
            <a:r>
              <a:rPr lang="en-CA" sz="850" dirty="0">
                <a:latin typeface="+mn-lt"/>
                <a:cs typeface="+mn-cs"/>
              </a:rPr>
              <a:t> F. Adverse reactions to biologic agents and their medical management. Nat Rev </a:t>
            </a:r>
            <a:r>
              <a:rPr lang="en-CA" sz="850" dirty="0" err="1">
                <a:latin typeface="+mn-lt"/>
                <a:cs typeface="+mn-cs"/>
              </a:rPr>
              <a:t>Rheumatol</a:t>
            </a:r>
            <a:r>
              <a:rPr lang="en-CA" sz="850" dirty="0">
                <a:latin typeface="+mn-lt"/>
                <a:cs typeface="+mn-cs"/>
              </a:rPr>
              <a:t>. 2014;10(10):612-627. doi:10.1038/nrrheum.2014.123.  </a:t>
            </a:r>
          </a:p>
          <a:p>
            <a:pPr eaLnBrk="1" fontAlgn="auto" hangingPunct="1">
              <a:spcBef>
                <a:spcPts val="0"/>
              </a:spcBef>
              <a:spcAft>
                <a:spcPts val="0"/>
              </a:spcAft>
              <a:defRPr/>
            </a:pPr>
            <a:r>
              <a:rPr lang="en-CA" sz="850" dirty="0">
                <a:latin typeface="+mn-lt"/>
                <a:cs typeface="+mn-cs"/>
              </a:rPr>
              <a:t>Singh JA, Wells GA, Christensen R, et al. Adverse effects of biologics: a network meta-analysis and Cochrane overview. In: Cochrane Database of Systematic Reviews. John Wiley &amp; Sons, Ltd; 2011.</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TO STOP </a:t>
            </a:r>
            <a:r>
              <a:rPr lang="en-US" dirty="0" err="1"/>
              <a:t>tnf</a:t>
            </a:r>
            <a:r>
              <a:rPr lang="en-US" dirty="0"/>
              <a:t>-INHIBITOR?</a:t>
            </a:r>
          </a:p>
        </p:txBody>
      </p:sp>
      <p:sp>
        <p:nvSpPr>
          <p:cNvPr id="3" name="Content Placeholder 2"/>
          <p:cNvSpPr>
            <a:spLocks noGrp="1"/>
          </p:cNvSpPr>
          <p:nvPr>
            <p:ph idx="1"/>
          </p:nvPr>
        </p:nvSpPr>
        <p:spPr/>
        <p:txBody>
          <a:bodyPr>
            <a:normAutofit/>
          </a:bodyPr>
          <a:lstStyle/>
          <a:p>
            <a:r>
              <a:rPr lang="en-US" sz="3200" dirty="0"/>
              <a:t>What if L. M. has infection?</a:t>
            </a:r>
          </a:p>
          <a:p>
            <a:endParaRPr lang="en-US" sz="3200" dirty="0"/>
          </a:p>
          <a:p>
            <a:r>
              <a:rPr lang="en-US" sz="3200" dirty="0"/>
              <a:t>What if L. M. is undergoing surgery?</a:t>
            </a:r>
          </a:p>
          <a:p>
            <a:endParaRPr lang="en-US" sz="3200" dirty="0"/>
          </a:p>
        </p:txBody>
      </p:sp>
    </p:spTree>
    <p:extLst>
      <p:ext uri="{BB962C8B-B14F-4D97-AF65-F5344CB8AC3E}">
        <p14:creationId xmlns:p14="http://schemas.microsoft.com/office/powerpoint/2010/main" val="1051012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normAutofit/>
          </a:bodyPr>
          <a:lstStyle/>
          <a:p>
            <a:pPr eaLnBrk="1" hangingPunct="1">
              <a:defRPr/>
            </a:pPr>
            <a:r>
              <a:rPr lang="en-US" altLang="en-US">
                <a:solidFill>
                  <a:srgbClr val="00314A"/>
                </a:solidFill>
              </a:rPr>
              <a:t>Patients on Biologics: </a:t>
            </a:r>
            <a:br>
              <a:rPr lang="en-US" altLang="en-US">
                <a:solidFill>
                  <a:srgbClr val="00314A"/>
                </a:solidFill>
              </a:rPr>
            </a:br>
            <a:r>
              <a:rPr lang="en-US" altLang="en-US">
                <a:solidFill>
                  <a:srgbClr val="00314A"/>
                </a:solidFill>
              </a:rPr>
              <a:t>Vaccination Essentials</a:t>
            </a:r>
          </a:p>
        </p:txBody>
      </p:sp>
      <p:sp>
        <p:nvSpPr>
          <p:cNvPr id="123907" name="Footer Placeholder 3"/>
          <p:cNvSpPr txBox="1">
            <a:spLocks/>
          </p:cNvSpPr>
          <p:nvPr/>
        </p:nvSpPr>
        <p:spPr bwMode="auto">
          <a:xfrm>
            <a:off x="0" y="6543675"/>
            <a:ext cx="333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24" tIns="47062" rIns="94124" bIns="47062" anchor="ctr"/>
          <a:lstStyle>
            <a:lvl1pPr defTabSz="469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69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69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699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699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69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69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69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69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t>Adapted from Tugwell P </a:t>
            </a:r>
            <a:r>
              <a:rPr lang="en-US" altLang="en-US" sz="1000" i="1"/>
              <a:t>et al</a:t>
            </a:r>
            <a:r>
              <a:rPr lang="en-US" altLang="en-US" sz="1000"/>
              <a:t>., 2011.</a:t>
            </a:r>
          </a:p>
        </p:txBody>
      </p:sp>
      <p:sp>
        <p:nvSpPr>
          <p:cNvPr id="123908" name="Rectangle 7"/>
          <p:cNvSpPr>
            <a:spLocks noChangeArrowheads="1"/>
          </p:cNvSpPr>
          <p:nvPr/>
        </p:nvSpPr>
        <p:spPr bwMode="auto">
          <a:xfrm>
            <a:off x="0" y="6464300"/>
            <a:ext cx="4008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a:t>RA: rheumatoid arthritis; BCG: bacillus </a:t>
            </a:r>
            <a:r>
              <a:rPr lang="en-US" altLang="en-US" sz="1000"/>
              <a:t>Calmette-Guérin</a:t>
            </a:r>
            <a:r>
              <a:rPr lang="en-CA" altLang="en-US" sz="1000"/>
              <a:t>.</a:t>
            </a:r>
          </a:p>
        </p:txBody>
      </p:sp>
      <p:sp>
        <p:nvSpPr>
          <p:cNvPr id="9" name="Content Placeholder 2"/>
          <p:cNvSpPr txBox="1">
            <a:spLocks/>
          </p:cNvSpPr>
          <p:nvPr/>
        </p:nvSpPr>
        <p:spPr bwMode="auto">
          <a:xfrm>
            <a:off x="457200" y="2012950"/>
            <a:ext cx="8229600" cy="2717800"/>
          </a:xfrm>
          <a:prstGeom prst="rect">
            <a:avLst/>
          </a:prstGeom>
          <a:noFill/>
          <a:ln>
            <a:solidFill>
              <a:srgbClr val="00314A"/>
            </a:solidFill>
          </a:ln>
          <a:extLst/>
        </p:spPr>
        <p:txBody>
          <a:bodyPr lIns="94124" tIns="47062" rIns="94124" bIns="47062"/>
          <a:lstStyle>
            <a:lvl1pPr marL="342900" indent="-342900" eaLnBrk="0" hangingPunct="0">
              <a:defRPr sz="1900">
                <a:solidFill>
                  <a:schemeClr val="tx1"/>
                </a:solidFill>
                <a:latin typeface="Arial" pitchFamily="34" charset="0"/>
                <a:ea typeface="ＭＳ Ｐゴシック" pitchFamily="34" charset="-128"/>
              </a:defRPr>
            </a:lvl1pPr>
            <a:lvl2pPr marL="742950" indent="-285750" eaLnBrk="0" hangingPunct="0">
              <a:defRPr sz="1900">
                <a:solidFill>
                  <a:schemeClr val="tx1"/>
                </a:solidFill>
                <a:latin typeface="Arial" pitchFamily="34" charset="0"/>
                <a:ea typeface="ＭＳ Ｐゴシック" pitchFamily="34" charset="-128"/>
              </a:defRPr>
            </a:lvl2pPr>
            <a:lvl3pPr marL="746125" indent="-288925" eaLnBrk="0" hangingPunct="0">
              <a:defRPr sz="1900">
                <a:solidFill>
                  <a:schemeClr val="tx1"/>
                </a:solidFill>
                <a:latin typeface="Arial" pitchFamily="34" charset="0"/>
                <a:ea typeface="ＭＳ Ｐゴシック" pitchFamily="34" charset="-128"/>
              </a:defRPr>
            </a:lvl3pPr>
            <a:lvl4pPr marL="1217613" indent="-288925" eaLnBrk="0" hangingPunct="0">
              <a:defRPr sz="1900">
                <a:solidFill>
                  <a:schemeClr val="tx1"/>
                </a:solidFill>
                <a:latin typeface="Arial" pitchFamily="34" charset="0"/>
                <a:ea typeface="ＭＳ Ｐゴシック" pitchFamily="34" charset="-128"/>
              </a:defRPr>
            </a:lvl4pPr>
            <a:lvl5pPr marL="2057400" indent="-228600" eaLnBrk="0" hangingPunct="0">
              <a:defRPr sz="1900">
                <a:solidFill>
                  <a:schemeClr val="tx1"/>
                </a:solidFill>
                <a:latin typeface="Arial" pitchFamily="34" charset="0"/>
                <a:ea typeface="ＭＳ Ｐゴシック" pitchFamily="34" charset="-128"/>
              </a:defRPr>
            </a:lvl5pPr>
            <a:lvl6pPr marL="2514600" indent="-228600" defTabSz="469900" eaLnBrk="0" fontAlgn="base" hangingPunct="0">
              <a:spcBef>
                <a:spcPct val="0"/>
              </a:spcBef>
              <a:spcAft>
                <a:spcPct val="0"/>
              </a:spcAft>
              <a:defRPr sz="1900">
                <a:solidFill>
                  <a:schemeClr val="tx1"/>
                </a:solidFill>
                <a:latin typeface="Arial" pitchFamily="34" charset="0"/>
                <a:ea typeface="ＭＳ Ｐゴシック" pitchFamily="34" charset="-128"/>
              </a:defRPr>
            </a:lvl6pPr>
            <a:lvl7pPr marL="2971800" indent="-228600" defTabSz="469900" eaLnBrk="0" fontAlgn="base" hangingPunct="0">
              <a:spcBef>
                <a:spcPct val="0"/>
              </a:spcBef>
              <a:spcAft>
                <a:spcPct val="0"/>
              </a:spcAft>
              <a:defRPr sz="1900">
                <a:solidFill>
                  <a:schemeClr val="tx1"/>
                </a:solidFill>
                <a:latin typeface="Arial" pitchFamily="34" charset="0"/>
                <a:ea typeface="ＭＳ Ｐゴシック" pitchFamily="34" charset="-128"/>
              </a:defRPr>
            </a:lvl7pPr>
            <a:lvl8pPr marL="3429000" indent="-228600" defTabSz="469900" eaLnBrk="0" fontAlgn="base" hangingPunct="0">
              <a:spcBef>
                <a:spcPct val="0"/>
              </a:spcBef>
              <a:spcAft>
                <a:spcPct val="0"/>
              </a:spcAft>
              <a:defRPr sz="1900">
                <a:solidFill>
                  <a:schemeClr val="tx1"/>
                </a:solidFill>
                <a:latin typeface="Arial" pitchFamily="34" charset="0"/>
                <a:ea typeface="ＭＳ Ｐゴシック" pitchFamily="34" charset="-128"/>
              </a:defRPr>
            </a:lvl8pPr>
            <a:lvl9pPr marL="3886200" indent="-228600" defTabSz="469900" eaLnBrk="0" fontAlgn="base" hangingPunct="0">
              <a:spcBef>
                <a:spcPct val="0"/>
              </a:spcBef>
              <a:spcAft>
                <a:spcPct val="0"/>
              </a:spcAft>
              <a:defRPr sz="1900">
                <a:solidFill>
                  <a:schemeClr val="tx1"/>
                </a:solidFill>
                <a:latin typeface="Arial" pitchFamily="34" charset="0"/>
                <a:ea typeface="ＭＳ Ｐゴシック" pitchFamily="34" charset="-128"/>
              </a:defRPr>
            </a:lvl9pPr>
          </a:lstStyle>
          <a:p>
            <a:pPr marL="58737" indent="0" defTabSz="470624" eaLnBrk="1" fontAlgn="auto" hangingPunct="1">
              <a:spcBef>
                <a:spcPct val="20000"/>
              </a:spcBef>
              <a:spcAft>
                <a:spcPts val="0"/>
              </a:spcAft>
              <a:defRPr/>
            </a:pPr>
            <a:r>
              <a:rPr lang="en-US" sz="2800" dirty="0"/>
              <a:t>Vaccines are recommended for RA patients before or during treatment (</a:t>
            </a:r>
            <a:r>
              <a:rPr lang="en-US" sz="2800" dirty="0" err="1"/>
              <a:t>Tdap</a:t>
            </a:r>
            <a:r>
              <a:rPr lang="en-US" sz="2800" dirty="0"/>
              <a:t>, pneumococcal, +/- Hep B)</a:t>
            </a:r>
          </a:p>
          <a:p>
            <a:pPr marL="58737" indent="0" defTabSz="470624" eaLnBrk="1" fontAlgn="auto" hangingPunct="1">
              <a:spcBef>
                <a:spcPct val="20000"/>
              </a:spcBef>
              <a:spcAft>
                <a:spcPts val="0"/>
              </a:spcAft>
              <a:defRPr/>
            </a:pPr>
            <a:r>
              <a:rPr lang="en-US" sz="2800" dirty="0">
                <a:latin typeface="+mn-lt"/>
                <a:ea typeface="+mn-ea"/>
                <a:cs typeface="+mn-cs"/>
              </a:rPr>
              <a:t>Regular influenza (yearly) and pneumococcal vaccinations (5 years), Td (10 years)</a:t>
            </a:r>
            <a:br>
              <a:rPr lang="en-US" sz="2800" dirty="0">
                <a:latin typeface="+mn-lt"/>
                <a:ea typeface="+mn-ea"/>
                <a:cs typeface="+mn-cs"/>
              </a:rPr>
            </a:br>
            <a:endParaRPr lang="en-US" sz="2800" dirty="0">
              <a:latin typeface="+mn-lt"/>
              <a:ea typeface="+mn-ea"/>
              <a:cs typeface="+mn-cs"/>
            </a:endParaRPr>
          </a:p>
        </p:txBody>
      </p:sp>
      <p:sp>
        <p:nvSpPr>
          <p:cNvPr id="123910" name="TextBox 9"/>
          <p:cNvSpPr txBox="1">
            <a:spLocks noChangeArrowheads="1"/>
          </p:cNvSpPr>
          <p:nvPr/>
        </p:nvSpPr>
        <p:spPr bwMode="auto">
          <a:xfrm>
            <a:off x="457199" y="4730750"/>
            <a:ext cx="8229601" cy="1778949"/>
          </a:xfrm>
          <a:prstGeom prst="rect">
            <a:avLst/>
          </a:prstGeom>
          <a:noFill/>
          <a:ln w="9525">
            <a:solidFill>
              <a:srgbClr val="00314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469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69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69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699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699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69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69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69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69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None/>
            </a:pPr>
            <a:r>
              <a:rPr lang="en-US" altLang="en-US" sz="2800" dirty="0"/>
              <a:t>Live vaccines should not be given concurrently with biologics </a:t>
            </a:r>
            <a:r>
              <a:rPr lang="en-US" altLang="en-US" sz="2000" dirty="0"/>
              <a:t>(Measles, mumps, rubella, yellow fever, oral typhoid, rotavirus, varicella,</a:t>
            </a:r>
            <a:r>
              <a:rPr lang="en-US" altLang="en-US" sz="2000" b="1" dirty="0"/>
              <a:t> herpes zoster</a:t>
            </a:r>
            <a:r>
              <a:rPr lang="en-US" altLang="en-US" sz="2000" dirty="0"/>
              <a:t>, oral polio, nasal flu, and BCG)</a:t>
            </a:r>
          </a:p>
          <a:p>
            <a:pPr eaLnBrk="1" hangingPunct="1">
              <a:buFontTx/>
              <a:buNone/>
            </a:pPr>
            <a:endParaRPr lang="en-US" alt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CA" altLang="en-US" dirty="0">
                <a:solidFill>
                  <a:srgbClr val="00314A"/>
                </a:solidFill>
              </a:rPr>
              <a:t>summary</a:t>
            </a:r>
          </a:p>
        </p:txBody>
      </p:sp>
      <p:sp>
        <p:nvSpPr>
          <p:cNvPr id="128003" name="Content Placeholder 2"/>
          <p:cNvSpPr>
            <a:spLocks noGrp="1"/>
          </p:cNvSpPr>
          <p:nvPr>
            <p:ph idx="1"/>
          </p:nvPr>
        </p:nvSpPr>
        <p:spPr>
          <a:xfrm>
            <a:off x="457200" y="1600200"/>
            <a:ext cx="8229600" cy="922338"/>
          </a:xfrm>
          <a:ln>
            <a:solidFill>
              <a:srgbClr val="00314A"/>
            </a:solidFill>
            <a:miter lim="800000"/>
            <a:headEnd/>
            <a:tailEnd/>
          </a:ln>
        </p:spPr>
        <p:txBody>
          <a:bodyPr anchor="ctr">
            <a:normAutofit/>
          </a:bodyPr>
          <a:lstStyle/>
          <a:p>
            <a:pPr marL="0" indent="0" eaLnBrk="1" hangingPunct="1">
              <a:spcBef>
                <a:spcPct val="0"/>
              </a:spcBef>
              <a:buFont typeface="Arial" panose="020B0604020202020204" pitchFamily="34" charset="0"/>
              <a:buNone/>
            </a:pPr>
            <a:r>
              <a:rPr lang="en-US" altLang="en-US" sz="2800"/>
              <a:t>Vaccinations need to be updated before starting a biologic</a:t>
            </a:r>
          </a:p>
        </p:txBody>
      </p:sp>
      <p:sp>
        <p:nvSpPr>
          <p:cNvPr id="8" name="TextBox 7"/>
          <p:cNvSpPr txBox="1"/>
          <p:nvPr/>
        </p:nvSpPr>
        <p:spPr>
          <a:xfrm>
            <a:off x="457200" y="4060825"/>
            <a:ext cx="5038725" cy="1384300"/>
          </a:xfrm>
          <a:prstGeom prst="rect">
            <a:avLst/>
          </a:prstGeom>
          <a:noFill/>
          <a:ln>
            <a:solidFill>
              <a:srgbClr val="00314A"/>
            </a:solidFill>
          </a:ln>
        </p:spPr>
        <p:txBody>
          <a:bodyPr anchor="ctr">
            <a:spAutoFit/>
          </a:bodyPr>
          <a:lstStyle/>
          <a:p>
            <a:pPr eaLnBrk="1" fontAlgn="auto" hangingPunct="1">
              <a:spcBef>
                <a:spcPts val="0"/>
              </a:spcBef>
              <a:spcAft>
                <a:spcPts val="0"/>
              </a:spcAft>
              <a:defRPr/>
            </a:pPr>
            <a:r>
              <a:rPr lang="en-US" sz="2800" dirty="0">
                <a:latin typeface="+mn-lt"/>
                <a:cs typeface="+mn-cs"/>
              </a:rPr>
              <a:t>Discontinue biologic:</a:t>
            </a:r>
          </a:p>
          <a:p>
            <a:pPr marL="457200" indent="-457200" eaLnBrk="1" fontAlgn="auto" hangingPunct="1">
              <a:spcBef>
                <a:spcPts val="0"/>
              </a:spcBef>
              <a:spcAft>
                <a:spcPts val="0"/>
              </a:spcAft>
              <a:buFont typeface="Arial" panose="020B0604020202020204" pitchFamily="34" charset="0"/>
              <a:buChar char="•"/>
              <a:defRPr/>
            </a:pPr>
            <a:r>
              <a:rPr lang="en-CA" sz="2800" dirty="0">
                <a:latin typeface="+mn-lt"/>
                <a:cs typeface="+mn-cs"/>
              </a:rPr>
              <a:t>Prior to surgery</a:t>
            </a:r>
          </a:p>
          <a:p>
            <a:pPr marL="457200" indent="-457200" eaLnBrk="1" fontAlgn="auto" hangingPunct="1">
              <a:spcBef>
                <a:spcPts val="0"/>
              </a:spcBef>
              <a:spcAft>
                <a:spcPts val="0"/>
              </a:spcAft>
              <a:buFont typeface="Arial" panose="020B0604020202020204" pitchFamily="34" charset="0"/>
              <a:buChar char="•"/>
              <a:defRPr/>
            </a:pPr>
            <a:r>
              <a:rPr lang="en-CA" sz="2800" dirty="0">
                <a:latin typeface="+mn-lt"/>
                <a:cs typeface="+mn-cs"/>
              </a:rPr>
              <a:t>During infections</a:t>
            </a:r>
          </a:p>
        </p:txBody>
      </p:sp>
      <p:sp>
        <p:nvSpPr>
          <p:cNvPr id="128005" name="TextBox 8"/>
          <p:cNvSpPr txBox="1">
            <a:spLocks noChangeArrowheads="1"/>
          </p:cNvSpPr>
          <p:nvPr/>
        </p:nvSpPr>
        <p:spPr bwMode="auto">
          <a:xfrm>
            <a:off x="457200" y="2813050"/>
            <a:ext cx="8229600" cy="954088"/>
          </a:xfrm>
          <a:prstGeom prst="rect">
            <a:avLst/>
          </a:prstGeom>
          <a:noFill/>
          <a:ln w="9525">
            <a:solidFill>
              <a:srgbClr val="00314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eaLnBrk="1" hangingPunct="1">
              <a:spcBef>
                <a:spcPct val="0"/>
              </a:spcBef>
              <a:buFontTx/>
              <a:buNone/>
            </a:pPr>
            <a:r>
              <a:rPr lang="en-CA" altLang="en-US"/>
              <a:t>Tuberculosis testing must be done prior to biologic therapy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r>
              <a:rPr lang="en-US" altLang="en-US" dirty="0">
                <a:solidFill>
                  <a:srgbClr val="00314A"/>
                </a:solidFill>
              </a:rPr>
              <a:t>Overall Conclusions</a:t>
            </a:r>
            <a:endParaRPr lang="en-CA" altLang="en-US" dirty="0">
              <a:solidFill>
                <a:srgbClr val="00314A"/>
              </a:solidFill>
            </a:endParaRPr>
          </a:p>
        </p:txBody>
      </p:sp>
      <p:sp>
        <p:nvSpPr>
          <p:cNvPr id="130051" name="Content Placeholder 2"/>
          <p:cNvSpPr>
            <a:spLocks noGrp="1"/>
          </p:cNvSpPr>
          <p:nvPr>
            <p:ph idx="1"/>
          </p:nvPr>
        </p:nvSpPr>
        <p:spPr>
          <a:xfrm>
            <a:off x="457200" y="1600200"/>
            <a:ext cx="8229600" cy="4953000"/>
          </a:xfrm>
        </p:spPr>
        <p:txBody>
          <a:bodyPr>
            <a:normAutofit/>
          </a:bodyPr>
          <a:lstStyle/>
          <a:p>
            <a:pPr eaLnBrk="1" hangingPunct="1">
              <a:spcBef>
                <a:spcPct val="0"/>
              </a:spcBef>
            </a:pPr>
            <a:r>
              <a:rPr lang="en-CA" altLang="en-US" sz="3200" dirty="0"/>
              <a:t>In RA, HCPs must grasp the window of opportunity to </a:t>
            </a:r>
            <a:r>
              <a:rPr lang="en-CA" altLang="en-US" sz="3200" b="1" dirty="0">
                <a:solidFill>
                  <a:srgbClr val="87171A"/>
                </a:solidFill>
              </a:rPr>
              <a:t>treat early </a:t>
            </a:r>
          </a:p>
          <a:p>
            <a:pPr lvl="1" eaLnBrk="1" hangingPunct="1">
              <a:spcBef>
                <a:spcPct val="0"/>
              </a:spcBef>
              <a:buFont typeface="Arial" panose="020B0604020202020204" pitchFamily="34" charset="0"/>
              <a:buChar char="•"/>
            </a:pPr>
            <a:r>
              <a:rPr lang="en-CA" altLang="en-US" sz="2800" dirty="0"/>
              <a:t>Start DMARD as soon as possible</a:t>
            </a:r>
          </a:p>
          <a:p>
            <a:pPr lvl="1" eaLnBrk="1" hangingPunct="1">
              <a:spcBef>
                <a:spcPct val="0"/>
              </a:spcBef>
              <a:buFont typeface="Arial" panose="020B0604020202020204" pitchFamily="34" charset="0"/>
              <a:buChar char="•"/>
            </a:pPr>
            <a:r>
              <a:rPr lang="en-CA" altLang="en-US" sz="2800" dirty="0"/>
              <a:t>Refer to rheumatologist while being aware of limited resources </a:t>
            </a:r>
          </a:p>
          <a:p>
            <a:pPr lvl="1">
              <a:spcBef>
                <a:spcPct val="0"/>
              </a:spcBef>
            </a:pPr>
            <a:r>
              <a:rPr lang="en-CA" altLang="en-US" sz="2800" dirty="0"/>
              <a:t>Make use of non-rheumatologist resources for non-inflammatory arthritis</a:t>
            </a:r>
          </a:p>
          <a:p>
            <a:pPr lvl="2">
              <a:spcBef>
                <a:spcPct val="0"/>
              </a:spcBef>
              <a:buFont typeface="Arial" panose="020B0604020202020204" pitchFamily="34" charset="0"/>
              <a:buChar char="•"/>
            </a:pPr>
            <a:r>
              <a:rPr lang="en-CA" altLang="en-US" sz="2400" dirty="0"/>
              <a:t>Involve non-physician experts (Arthritis Society, RDP)</a:t>
            </a:r>
          </a:p>
          <a:p>
            <a:pPr lvl="1" eaLnBrk="1" hangingPunct="1">
              <a:spcBef>
                <a:spcPct val="0"/>
              </a:spcBef>
              <a:buFont typeface="Arial" panose="020B0604020202020204" pitchFamily="34" charset="0"/>
              <a:buChar char="•"/>
            </a:pPr>
            <a:endParaRPr lang="en-CA" altLang="en-US" sz="2400" dirty="0"/>
          </a:p>
          <a:p>
            <a:pPr eaLnBrk="1" hangingPunct="1">
              <a:spcBef>
                <a:spcPct val="0"/>
              </a:spcBef>
            </a:pPr>
            <a:r>
              <a:rPr lang="en-CA" altLang="en-US" sz="3200" dirty="0"/>
              <a:t>Collaboration is the key!</a:t>
            </a:r>
          </a:p>
          <a:p>
            <a:pPr eaLnBrk="1" hangingPunct="1">
              <a:spcBef>
                <a:spcPct val="0"/>
              </a:spcBef>
            </a:pPr>
            <a:endParaRPr lang="en-CA" altLang="en-US" sz="2800" dirty="0"/>
          </a:p>
        </p:txBody>
      </p:sp>
      <p:sp>
        <p:nvSpPr>
          <p:cNvPr id="130052" name="Rectangle 4"/>
          <p:cNvSpPr>
            <a:spLocks noChangeArrowheads="1"/>
          </p:cNvSpPr>
          <p:nvPr/>
        </p:nvSpPr>
        <p:spPr bwMode="auto">
          <a:xfrm>
            <a:off x="0" y="6608763"/>
            <a:ext cx="4800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000"/>
              <a:t>RA: rheumatoid arthritis; HCPs: healthcare professionals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9824" y="1289304"/>
            <a:ext cx="7772400" cy="1609344"/>
          </a:xfrm>
        </p:spPr>
        <p:txBody>
          <a:bodyPr>
            <a:normAutofit fontScale="90000"/>
          </a:bodyPr>
          <a:lstStyle/>
          <a:p>
            <a:r>
              <a:rPr lang="en-US" sz="4400" dirty="0"/>
              <a:t>Understand the referral system and resources available for patients with rheumatic diseases in Northwestern Ontario</a:t>
            </a:r>
            <a:r>
              <a:rPr lang="en-CA" altLang="en-US" sz="4400" dirty="0"/>
              <a:t/>
            </a:r>
            <a:br>
              <a:rPr lang="en-CA" altLang="en-US" sz="4400" dirty="0"/>
            </a:br>
            <a:endParaRPr lang="en-US" dirty="0"/>
          </a:p>
        </p:txBody>
      </p:sp>
    </p:spTree>
    <p:extLst>
      <p:ext uri="{BB962C8B-B14F-4D97-AF65-F5344CB8AC3E}">
        <p14:creationId xmlns:p14="http://schemas.microsoft.com/office/powerpoint/2010/main" val="3277322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933006"/>
          </a:xfrm>
        </p:spPr>
        <p:txBody>
          <a:bodyPr rtlCol="0">
            <a:normAutofit/>
          </a:bodyPr>
          <a:lstStyle/>
          <a:p>
            <a:pPr>
              <a:defRPr/>
            </a:pPr>
            <a:r>
              <a:rPr lang="en-US" sz="2800" cap="small" dirty="0">
                <a:solidFill>
                  <a:schemeClr val="tx2">
                    <a:lumMod val="75000"/>
                  </a:schemeClr>
                </a:solidFill>
              </a:rPr>
              <a:t>Case Presentation</a:t>
            </a:r>
            <a:r>
              <a:rPr lang="en-US" sz="2800" dirty="0"/>
              <a:t/>
            </a:r>
            <a:br>
              <a:rPr lang="en-US" sz="2800" dirty="0"/>
            </a:br>
            <a:r>
              <a:rPr lang="en-US" sz="2800" dirty="0"/>
              <a:t>L. M. 28 year old indigenous woman</a:t>
            </a:r>
          </a:p>
        </p:txBody>
      </p:sp>
      <p:sp>
        <p:nvSpPr>
          <p:cNvPr id="3" name="Content Placeholder 2"/>
          <p:cNvSpPr>
            <a:spLocks noGrp="1"/>
          </p:cNvSpPr>
          <p:nvPr>
            <p:ph idx="1"/>
          </p:nvPr>
        </p:nvSpPr>
        <p:spPr>
          <a:xfrm>
            <a:off x="457200" y="1417638"/>
            <a:ext cx="8001000" cy="4525962"/>
          </a:xfrm>
        </p:spPr>
        <p:txBody>
          <a:bodyPr rtlCol="0">
            <a:normAutofit/>
          </a:bodyPr>
          <a:lstStyle/>
          <a:p>
            <a:pPr marL="0" indent="0" eaLnBrk="1" fontAlgn="auto" hangingPunct="1">
              <a:lnSpc>
                <a:spcPct val="120000"/>
              </a:lnSpc>
              <a:spcAft>
                <a:spcPts val="0"/>
              </a:spcAft>
              <a:buFont typeface="Arial"/>
              <a:buNone/>
              <a:defRPr/>
            </a:pPr>
            <a:r>
              <a:rPr lang="en-US" b="1" cap="small" dirty="0">
                <a:solidFill>
                  <a:schemeClr val="tx2">
                    <a:lumMod val="75000"/>
                  </a:schemeClr>
                </a:solidFill>
              </a:rPr>
              <a:t>History</a:t>
            </a:r>
          </a:p>
          <a:p>
            <a:pPr marL="0" indent="0" eaLnBrk="1" fontAlgn="auto" hangingPunct="1">
              <a:lnSpc>
                <a:spcPct val="120000"/>
              </a:lnSpc>
              <a:spcAft>
                <a:spcPts val="0"/>
              </a:spcAft>
              <a:buFont typeface="Arial"/>
              <a:buNone/>
              <a:defRPr/>
            </a:pPr>
            <a:r>
              <a:rPr lang="en-US" sz="2300" dirty="0"/>
              <a:t>3 month history of pain, swelling and stiffness of hands, feet and shoulders.</a:t>
            </a:r>
            <a:endParaRPr lang="en-US" dirty="0"/>
          </a:p>
          <a:p>
            <a:pPr marL="0" indent="0" eaLnBrk="1" fontAlgn="auto" hangingPunct="1">
              <a:lnSpc>
                <a:spcPct val="120000"/>
              </a:lnSpc>
              <a:spcAft>
                <a:spcPts val="0"/>
              </a:spcAft>
              <a:buFont typeface="Arial"/>
              <a:buNone/>
              <a:defRPr/>
            </a:pPr>
            <a:r>
              <a:rPr lang="en-US" b="1" dirty="0">
                <a:solidFill>
                  <a:schemeClr val="tx2">
                    <a:lumMod val="75000"/>
                  </a:schemeClr>
                </a:solidFill>
              </a:rPr>
              <a:t>Clinical Findings:</a:t>
            </a:r>
          </a:p>
          <a:p>
            <a:pPr eaLnBrk="1" fontAlgn="auto" hangingPunct="1">
              <a:lnSpc>
                <a:spcPct val="120000"/>
              </a:lnSpc>
              <a:spcAft>
                <a:spcPts val="0"/>
              </a:spcAft>
              <a:buFont typeface="Arial"/>
              <a:buChar char="•"/>
              <a:defRPr/>
            </a:pPr>
            <a:r>
              <a:rPr lang="en-US" sz="2300" dirty="0"/>
              <a:t>Synovitis in hands and feet</a:t>
            </a:r>
          </a:p>
          <a:p>
            <a:pPr eaLnBrk="1" fontAlgn="auto" hangingPunct="1">
              <a:lnSpc>
                <a:spcPct val="120000"/>
              </a:lnSpc>
              <a:spcAft>
                <a:spcPts val="0"/>
              </a:spcAft>
              <a:buFont typeface="Arial"/>
              <a:buChar char="•"/>
              <a:defRPr/>
            </a:pPr>
            <a:r>
              <a:rPr lang="en-US" sz="2300" dirty="0"/>
              <a:t> ESR 63, Rheumatoid Factor positive 335, anti-CCP &gt;300 </a:t>
            </a:r>
            <a:endParaRPr lang="en-US" dirty="0"/>
          </a:p>
          <a:p>
            <a:pPr marL="0" indent="0" eaLnBrk="1" fontAlgn="auto" hangingPunct="1">
              <a:lnSpc>
                <a:spcPct val="120000"/>
              </a:lnSpc>
              <a:spcAft>
                <a:spcPts val="0"/>
              </a:spcAft>
              <a:buFont typeface="Arial"/>
              <a:buNone/>
              <a:defRPr/>
            </a:pPr>
            <a:r>
              <a:rPr lang="en-US" b="1" dirty="0">
                <a:solidFill>
                  <a:schemeClr val="tx2">
                    <a:lumMod val="75000"/>
                  </a:schemeClr>
                </a:solidFill>
              </a:rPr>
              <a:t>Family History:</a:t>
            </a:r>
          </a:p>
          <a:p>
            <a:pPr eaLnBrk="1" fontAlgn="auto" hangingPunct="1">
              <a:lnSpc>
                <a:spcPct val="120000"/>
              </a:lnSpc>
              <a:spcAft>
                <a:spcPts val="0"/>
              </a:spcAft>
              <a:buFont typeface="Arial"/>
              <a:buChar char="•"/>
              <a:defRPr/>
            </a:pPr>
            <a:r>
              <a:rPr lang="en-US" dirty="0"/>
              <a:t>RA in grandmother</a:t>
            </a:r>
          </a:p>
        </p:txBody>
      </p:sp>
      <p:sp>
        <p:nvSpPr>
          <p:cNvPr id="4" name="TextBox 3"/>
          <p:cNvSpPr txBox="1"/>
          <p:nvPr/>
        </p:nvSpPr>
        <p:spPr>
          <a:xfrm>
            <a:off x="0" y="6047115"/>
            <a:ext cx="9144000" cy="523220"/>
          </a:xfrm>
          <a:prstGeom prst="rect">
            <a:avLst/>
          </a:prstGeom>
          <a:solidFill>
            <a:srgbClr val="00314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lgn="ctr" eaLnBrk="1" fontAlgn="auto" hangingPunct="1">
              <a:spcBef>
                <a:spcPts val="0"/>
              </a:spcBef>
              <a:spcAft>
                <a:spcPts val="0"/>
              </a:spcAft>
              <a:defRPr/>
            </a:pPr>
            <a:r>
              <a:rPr lang="en-US" sz="2800" b="1" dirty="0">
                <a:solidFill>
                  <a:schemeClr val="bg1"/>
                </a:solidFill>
                <a:latin typeface="+mn-lt"/>
                <a:cs typeface="+mn-cs"/>
              </a:rPr>
              <a:t>Diagnosed with RA</a:t>
            </a:r>
            <a:endParaRPr lang="en-CA" sz="2800" dirty="0">
              <a:solidFill>
                <a:schemeClr val="bg1"/>
              </a:solidFill>
              <a:latin typeface="+mn-lt"/>
              <a:cs typeface="+mn-cs"/>
            </a:endParaRPr>
          </a:p>
        </p:txBody>
      </p:sp>
      <p:sp>
        <p:nvSpPr>
          <p:cNvPr id="29703" name="TextBox 5"/>
          <p:cNvSpPr txBox="1">
            <a:spLocks noChangeArrowheads="1"/>
          </p:cNvSpPr>
          <p:nvPr/>
        </p:nvSpPr>
        <p:spPr bwMode="auto">
          <a:xfrm>
            <a:off x="0" y="6629400"/>
            <a:ext cx="427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t>RA: rheumatoid arthritis</a:t>
            </a:r>
            <a:endParaRPr lang="en-CA" altLang="en-US"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How do you know it is RA?</a:t>
            </a:r>
          </a:p>
          <a:p>
            <a:r>
              <a:rPr lang="en-US" sz="3600" dirty="0"/>
              <a:t>How do you treat symptoms?</a:t>
            </a:r>
          </a:p>
          <a:p>
            <a:r>
              <a:rPr lang="en-US" sz="3600" dirty="0"/>
              <a:t>How do you treat the disease?</a:t>
            </a:r>
          </a:p>
        </p:txBody>
      </p:sp>
    </p:spTree>
    <p:extLst>
      <p:ext uri="{BB962C8B-B14F-4D97-AF65-F5344CB8AC3E}">
        <p14:creationId xmlns:p14="http://schemas.microsoft.com/office/powerpoint/2010/main" val="674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 you know it is </a:t>
            </a:r>
            <a:r>
              <a:rPr lang="en-US" dirty="0" err="1"/>
              <a:t>ra</a:t>
            </a:r>
            <a:r>
              <a:rPr lang="en-US" dirty="0"/>
              <a: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45682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85800" y="80633"/>
            <a:ext cx="7772400" cy="1609344"/>
          </a:xfrm>
        </p:spPr>
        <p:txBody>
          <a:bodyPr>
            <a:normAutofit/>
          </a:bodyPr>
          <a:lstStyle/>
          <a:p>
            <a:pPr eaLnBrk="1" hangingPunct="1">
              <a:defRPr/>
            </a:pPr>
            <a:r>
              <a:rPr lang="en-US" altLang="en-US" dirty="0">
                <a:solidFill>
                  <a:srgbClr val="00314A"/>
                </a:solidFill>
              </a:rPr>
              <a:t>The Three Key Features </a:t>
            </a:r>
            <a:br>
              <a:rPr lang="en-US" altLang="en-US" dirty="0">
                <a:solidFill>
                  <a:srgbClr val="00314A"/>
                </a:solidFill>
              </a:rPr>
            </a:br>
            <a:r>
              <a:rPr lang="en-US" altLang="en-US" dirty="0">
                <a:solidFill>
                  <a:srgbClr val="00314A"/>
                </a:solidFill>
              </a:rPr>
              <a:t>of Inflammatory Arthritis</a:t>
            </a:r>
          </a:p>
        </p:txBody>
      </p:sp>
      <p:grpSp>
        <p:nvGrpSpPr>
          <p:cNvPr id="37891" name="Group 11"/>
          <p:cNvGrpSpPr>
            <a:grpSpLocks/>
          </p:cNvGrpSpPr>
          <p:nvPr/>
        </p:nvGrpSpPr>
        <p:grpSpPr bwMode="auto">
          <a:xfrm>
            <a:off x="1488057" y="1700213"/>
            <a:ext cx="6003925" cy="4899025"/>
            <a:chOff x="1565770" y="1698096"/>
            <a:chExt cx="6003227" cy="4898868"/>
          </a:xfrm>
        </p:grpSpPr>
        <p:sp>
          <p:nvSpPr>
            <p:cNvPr id="16" name="Oval 15"/>
            <p:cNvSpPr/>
            <p:nvPr/>
          </p:nvSpPr>
          <p:spPr>
            <a:xfrm>
              <a:off x="2814988" y="3104576"/>
              <a:ext cx="3492094" cy="3492388"/>
            </a:xfrm>
            <a:prstGeom prst="ellipse">
              <a:avLst/>
            </a:prstGeom>
            <a:solidFill>
              <a:schemeClr val="accent3">
                <a:alpha val="60000"/>
              </a:schemeClr>
            </a:solidFill>
            <a:ln w="508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CA"/>
            </a:p>
          </p:txBody>
        </p:sp>
        <p:sp>
          <p:nvSpPr>
            <p:cNvPr id="15" name="Oval 14"/>
            <p:cNvSpPr/>
            <p:nvPr/>
          </p:nvSpPr>
          <p:spPr>
            <a:xfrm>
              <a:off x="4076903" y="1698096"/>
              <a:ext cx="3492094" cy="3492388"/>
            </a:xfrm>
            <a:prstGeom prst="ellipse">
              <a:avLst/>
            </a:prstGeom>
            <a:solidFill>
              <a:schemeClr val="accent3">
                <a:alpha val="60000"/>
              </a:schemeClr>
            </a:solidFill>
            <a:ln w="508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CA"/>
            </a:p>
          </p:txBody>
        </p:sp>
        <p:sp>
          <p:nvSpPr>
            <p:cNvPr id="6" name="Oval 5"/>
            <p:cNvSpPr/>
            <p:nvPr/>
          </p:nvSpPr>
          <p:spPr>
            <a:xfrm>
              <a:off x="1565770" y="1699684"/>
              <a:ext cx="3492094" cy="3492388"/>
            </a:xfrm>
            <a:prstGeom prst="ellipse">
              <a:avLst/>
            </a:prstGeom>
            <a:solidFill>
              <a:schemeClr val="accent3">
                <a:alpha val="60000"/>
              </a:schemeClr>
            </a:solidFill>
            <a:ln w="508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CA"/>
            </a:p>
          </p:txBody>
        </p:sp>
        <p:pic>
          <p:nvPicPr>
            <p:cNvPr id="21" name="Picture 2" descr="blue Venn circles v2.jpg"/>
            <p:cNvPicPr>
              <a:picLocks noChangeAspect="1"/>
            </p:cNvPicPr>
            <p:nvPr/>
          </p:nvPicPr>
          <p:blipFill rotWithShape="1">
            <a:blip r:embed="rId6">
              <a:clrChange>
                <a:clrFrom>
                  <a:srgbClr val="A7C5E9"/>
                </a:clrFrom>
                <a:clrTo>
                  <a:srgbClr val="A7C5E9">
                    <a:alpha val="0"/>
                  </a:srgbClr>
                </a:clrTo>
              </a:clrChange>
              <a:extLst/>
            </a:blip>
            <a:srcRect l="6508" t="7034" r="75611" b="37236"/>
            <a:stretch/>
          </p:blipFill>
          <p:spPr bwMode="auto">
            <a:xfrm>
              <a:off x="1916917" y="2020016"/>
              <a:ext cx="1035734" cy="2772000"/>
            </a:xfrm>
            <a:prstGeom prst="rect">
              <a:avLst/>
            </a:prstGeom>
            <a:noFill/>
            <a:ln w="9525">
              <a:noFill/>
              <a:miter lim="800000"/>
              <a:headEnd/>
              <a:tailEnd/>
            </a:ln>
            <a:effectLst>
              <a:glow rad="63500">
                <a:schemeClr val="bg1"/>
              </a:glow>
            </a:effectLst>
          </p:spPr>
        </p:pic>
        <p:pic>
          <p:nvPicPr>
            <p:cNvPr id="37899" name="Picture 2" descr="blue Venn circles v2.jpg"/>
            <p:cNvPicPr>
              <a:picLocks noChangeAspect="1"/>
            </p:cNvPicPr>
            <p:nvPr/>
          </p:nvPicPr>
          <p:blipFill>
            <a:blip r:embed="rId7">
              <a:extLst>
                <a:ext uri="{28A0092B-C50C-407E-A947-70E740481C1C}">
                  <a14:useLocalDpi xmlns:a14="http://schemas.microsoft.com/office/drawing/2010/main" val="0"/>
                </a:ext>
              </a:extLst>
            </a:blip>
            <a:srcRect l="39961" t="80008" r="40062" b="3555"/>
            <a:stretch>
              <a:fillRect/>
            </a:stretch>
          </p:blipFill>
          <p:spPr bwMode="auto">
            <a:xfrm>
              <a:off x="4013834" y="5635478"/>
              <a:ext cx="1116331" cy="78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2" descr="Résultats de recherche d'images pour « inflammatory arthritis »"/>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5675823" y="2905245"/>
              <a:ext cx="2187575" cy="100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5" name="Text Box 2057"/>
          <p:cNvSpPr txBox="1">
            <a:spLocks noChangeArrowheads="1"/>
          </p:cNvSpPr>
          <p:nvPr>
            <p:custDataLst>
              <p:tags r:id="rId1"/>
            </p:custDataLst>
          </p:nvPr>
        </p:nvSpPr>
        <p:spPr bwMode="auto">
          <a:xfrm>
            <a:off x="2830513" y="2070100"/>
            <a:ext cx="1587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en-US" sz="2200" b="1"/>
              <a:t>Inflammation</a:t>
            </a:r>
            <a:endParaRPr lang="de-DE" altLang="en-US" sz="2100" b="1"/>
          </a:p>
        </p:txBody>
      </p:sp>
      <p:sp>
        <p:nvSpPr>
          <p:cNvPr id="28676" name="Text Box 2061"/>
          <p:cNvSpPr txBox="1">
            <a:spLocks noChangeArrowheads="1"/>
          </p:cNvSpPr>
          <p:nvPr>
            <p:custDataLst>
              <p:tags r:id="rId2"/>
            </p:custDataLst>
          </p:nvPr>
        </p:nvSpPr>
        <p:spPr bwMode="auto">
          <a:xfrm>
            <a:off x="5013325" y="2070100"/>
            <a:ext cx="1366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en-US" sz="2200" b="1"/>
              <a:t>Destruction</a:t>
            </a:r>
            <a:endParaRPr lang="fr-CA" altLang="en-US" sz="2100" b="1">
              <a:solidFill>
                <a:srgbClr val="8F2140"/>
              </a:solidFill>
              <a:latin typeface="Arial Unicode MS" panose="020B0604020202020204" pitchFamily="34" charset="-128"/>
            </a:endParaRPr>
          </a:p>
        </p:txBody>
      </p:sp>
      <p:sp>
        <p:nvSpPr>
          <p:cNvPr id="28677" name="Text Box 2065"/>
          <p:cNvSpPr txBox="1">
            <a:spLocks noChangeArrowheads="1"/>
          </p:cNvSpPr>
          <p:nvPr>
            <p:custDataLst>
              <p:tags r:id="rId3"/>
            </p:custDataLst>
          </p:nvPr>
        </p:nvSpPr>
        <p:spPr bwMode="auto">
          <a:xfrm>
            <a:off x="3389313" y="5192713"/>
            <a:ext cx="2352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en-US" sz="2200" b="1"/>
              <a:t>Functional disability</a:t>
            </a:r>
            <a:endParaRPr lang="fr-CA" altLang="en-US" sz="2200"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P spid="286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88900"/>
            <a:ext cx="8229600" cy="1143000"/>
          </a:xfrm>
        </p:spPr>
        <p:txBody>
          <a:bodyPr>
            <a:normAutofit/>
          </a:bodyPr>
          <a:lstStyle/>
          <a:p>
            <a:pPr eaLnBrk="1" hangingPunct="1"/>
            <a:r>
              <a:rPr lang="en-US" altLang="en-US">
                <a:solidFill>
                  <a:srgbClr val="00314A"/>
                </a:solidFill>
                <a:ea typeface="ＭＳ Ｐゴシック" panose="020B0600070205080204" pitchFamily="34" charset="-128"/>
              </a:rPr>
              <a:t>Inflammatory vs Non-inflammatory</a:t>
            </a:r>
            <a:endParaRPr lang="en-CA" altLang="en-US">
              <a:solidFill>
                <a:srgbClr val="00314A"/>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763392236"/>
              </p:ext>
            </p:extLst>
          </p:nvPr>
        </p:nvGraphicFramePr>
        <p:xfrm>
          <a:off x="109182" y="851600"/>
          <a:ext cx="5156556" cy="5669850"/>
        </p:xfrm>
        <a:graphic>
          <a:graphicData uri="http://schemas.openxmlformats.org/drawingml/2006/table">
            <a:tbl>
              <a:tblPr/>
              <a:tblGrid>
                <a:gridCol w="1446663">
                  <a:extLst>
                    <a:ext uri="{9D8B030D-6E8A-4147-A177-3AD203B41FA5}">
                      <a16:colId xmlns:a16="http://schemas.microsoft.com/office/drawing/2014/main" xmlns="" val="20000"/>
                    </a:ext>
                  </a:extLst>
                </a:gridCol>
                <a:gridCol w="1869743">
                  <a:extLst>
                    <a:ext uri="{9D8B030D-6E8A-4147-A177-3AD203B41FA5}">
                      <a16:colId xmlns:a16="http://schemas.microsoft.com/office/drawing/2014/main" xmlns="" val="20001"/>
                    </a:ext>
                  </a:extLst>
                </a:gridCol>
                <a:gridCol w="1840150">
                  <a:extLst>
                    <a:ext uri="{9D8B030D-6E8A-4147-A177-3AD203B41FA5}">
                      <a16:colId xmlns:a16="http://schemas.microsoft.com/office/drawing/2014/main" xmlns="" val="20002"/>
                    </a:ext>
                  </a:extLst>
                </a:gridCol>
              </a:tblGrid>
              <a:tr h="914511">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ea typeface="ＭＳ Ｐゴシック" pitchFamily="34" charset="-128"/>
                        </a:rPr>
                        <a:t>Feature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rgbClr val="00314A"/>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ea typeface="ＭＳ Ｐゴシック" pitchFamily="34" charset="-128"/>
                        </a:rPr>
                        <a:t>Inflammatory Arthritis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rgbClr val="00314A"/>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2">
                              <a:lumMod val="20000"/>
                              <a:lumOff val="80000"/>
                            </a:schemeClr>
                          </a:solidFill>
                          <a:effectLst/>
                          <a:latin typeface="+mn-lt"/>
                          <a:ea typeface="ＭＳ Ｐゴシック" pitchFamily="34" charset="-128"/>
                        </a:rPr>
                        <a:t>Non-inflammatory Arthritis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rgbClr val="00314A"/>
                    </a:solidFill>
                  </a:tcPr>
                </a:tc>
                <a:extLst>
                  <a:ext uri="{0D108BD9-81ED-4DB2-BD59-A6C34878D82A}">
                    <a16:rowId xmlns:a16="http://schemas.microsoft.com/office/drawing/2014/main" xmlns="" val="10000"/>
                  </a:ext>
                </a:extLst>
              </a:tr>
              <a:tr h="640159">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mn-lt"/>
                          <a:ea typeface="ＭＳ Ｐゴシック" pitchFamily="34" charset="-128"/>
                        </a:rPr>
                        <a:t>Joint pain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34" charset="-128"/>
                        </a:rPr>
                        <a:t>With activity and at rest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34" charset="-128"/>
                        </a:rPr>
                        <a:t>With activity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xmlns="" val="10001"/>
                  </a:ext>
                </a:extLst>
              </a:tr>
              <a:tr h="365808">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mn-lt"/>
                          <a:ea typeface="ＭＳ Ｐゴシック" pitchFamily="34" charset="-128"/>
                        </a:rPr>
                        <a:t>Joint swelling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mn-lt"/>
                          <a:ea typeface="ＭＳ Ｐゴシック" pitchFamily="34" charset="-128"/>
                        </a:rPr>
                        <a:t>Soft tissue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34" charset="-128"/>
                        </a:rPr>
                        <a:t>Bony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xmlns="" val="10002"/>
                  </a:ext>
                </a:extLst>
              </a:tr>
              <a:tr h="640159">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mn-lt"/>
                          <a:ea typeface="ＭＳ Ｐゴシック" pitchFamily="34" charset="-128"/>
                        </a:rPr>
                        <a:t>Joint deformity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mn-lt"/>
                          <a:ea typeface="ＭＳ Ｐゴシック" pitchFamily="34" charset="-128"/>
                        </a:rPr>
                        <a:t>Common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34" charset="-128"/>
                        </a:rPr>
                        <a:t>Common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xmlns="" val="10003"/>
                  </a:ext>
                </a:extLst>
              </a:tr>
              <a:tr h="640159">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mn-lt"/>
                          <a:ea typeface="ＭＳ Ｐゴシック" pitchFamily="34" charset="-128"/>
                        </a:rPr>
                        <a:t>Local erythema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mn-lt"/>
                          <a:ea typeface="ＭＳ Ｐゴシック" pitchFamily="34" charset="-128"/>
                        </a:rPr>
                        <a:t>Sometimes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34" charset="-128"/>
                        </a:rPr>
                        <a:t>Absent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xmlns="" val="10004"/>
                  </a:ext>
                </a:extLst>
              </a:tr>
              <a:tr h="365808">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mn-lt"/>
                          <a:ea typeface="ＭＳ Ｐゴシック" pitchFamily="34" charset="-128"/>
                        </a:rPr>
                        <a:t>Local warmth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mn-lt"/>
                          <a:ea typeface="ＭＳ Ｐゴシック" pitchFamily="34" charset="-128"/>
                        </a:rPr>
                        <a:t>Frequent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34" charset="-128"/>
                        </a:rPr>
                        <a:t>Absent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xmlns="" val="10005"/>
                  </a:ext>
                </a:extLst>
              </a:tr>
              <a:tr h="640159">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mn-lt"/>
                          <a:ea typeface="ＭＳ Ｐゴシック" pitchFamily="34" charset="-128"/>
                        </a:rPr>
                        <a:t>Morning stiffness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34" charset="-128"/>
                        </a:rPr>
                        <a:t>&gt;30 minutes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34" charset="-128"/>
                        </a:rPr>
                        <a:t>&lt;30 minutes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xmlns="" val="10006"/>
                  </a:ext>
                </a:extLst>
              </a:tr>
              <a:tr h="914511">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mn-lt"/>
                          <a:ea typeface="ＭＳ Ｐゴシック" pitchFamily="34" charset="-128"/>
                        </a:rPr>
                        <a:t>Systemic symptoms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mn-lt"/>
                          <a:ea typeface="ＭＳ Ｐゴシック" pitchFamily="34" charset="-128"/>
                        </a:rPr>
                        <a:t>Common, especially fatigue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eaLnBrk="0" hangingPunct="0">
                        <a:spcBef>
                          <a:spcPts val="1800"/>
                        </a:spcBef>
                        <a:buClr>
                          <a:schemeClr val="accent1"/>
                        </a:buClr>
                        <a:buSzPct val="100000"/>
                        <a:buFont typeface="Wingdings 2" pitchFamily="18" charset="2"/>
                        <a:defRPr sz="2400">
                          <a:solidFill>
                            <a:schemeClr val="tx1"/>
                          </a:solidFill>
                          <a:latin typeface="Century Gothic" pitchFamily="34" charset="0"/>
                          <a:ea typeface="ＭＳ Ｐゴシック" pitchFamily="34" charset="-128"/>
                        </a:defRPr>
                      </a:lvl1pPr>
                      <a:lvl2pPr marL="37931725" indent="-37474525" eaLnBrk="0" hangingPunct="0">
                        <a:spcBef>
                          <a:spcPts val="600"/>
                        </a:spcBef>
                        <a:buClr>
                          <a:srgbClr val="0000B3"/>
                        </a:buClr>
                        <a:buSzPct val="100000"/>
                        <a:buFont typeface="Wingdings 2" pitchFamily="18" charset="2"/>
                        <a:defRPr sz="2000">
                          <a:solidFill>
                            <a:schemeClr val="tx1"/>
                          </a:solidFill>
                          <a:latin typeface="Century Gothic" pitchFamily="34" charset="0"/>
                          <a:ea typeface="ＭＳ Ｐゴシック" pitchFamily="34" charset="-128"/>
                        </a:defRPr>
                      </a:lvl2pPr>
                      <a:lvl3pPr eaLnBrk="0" hangingPunct="0">
                        <a:spcBef>
                          <a:spcPts val="600"/>
                        </a:spcBef>
                        <a:defRPr sz="2000">
                          <a:solidFill>
                            <a:schemeClr val="tx1"/>
                          </a:solidFill>
                          <a:latin typeface="Century Gothic" pitchFamily="34" charset="0"/>
                          <a:ea typeface="ＭＳ Ｐゴシック" pitchFamily="34" charset="-128"/>
                        </a:defRPr>
                      </a:lvl3pPr>
                      <a:lvl4pPr eaLnBrk="0" hangingPunct="0">
                        <a:spcBef>
                          <a:spcPts val="600"/>
                        </a:spcBef>
                        <a:defRPr sz="2000">
                          <a:solidFill>
                            <a:schemeClr val="tx1"/>
                          </a:solidFill>
                          <a:latin typeface="Century Gothic" pitchFamily="34" charset="0"/>
                          <a:ea typeface="ＭＳ Ｐゴシック" pitchFamily="34" charset="-128"/>
                        </a:defRPr>
                      </a:lvl4pPr>
                      <a:lvl5pPr eaLnBrk="0" hangingPunct="0">
                        <a:spcBef>
                          <a:spcPts val="600"/>
                        </a:spcBef>
                        <a:defRPr sz="2000">
                          <a:solidFill>
                            <a:schemeClr val="tx1"/>
                          </a:solidFill>
                          <a:latin typeface="Century Gothic" pitchFamily="34" charset="0"/>
                          <a:ea typeface="ＭＳ Ｐゴシック" pitchFamily="34" charset="-128"/>
                        </a:defRPr>
                      </a:lvl5pPr>
                      <a:lvl6pPr marL="457200" eaLnBrk="0" fontAlgn="base" hangingPunct="0">
                        <a:spcBef>
                          <a:spcPts val="600"/>
                        </a:spcBef>
                        <a:spcAft>
                          <a:spcPct val="0"/>
                        </a:spcAft>
                        <a:defRPr sz="2000">
                          <a:solidFill>
                            <a:schemeClr val="tx1"/>
                          </a:solidFill>
                          <a:latin typeface="Century Gothic" pitchFamily="34" charset="0"/>
                          <a:ea typeface="ＭＳ Ｐゴシック" pitchFamily="34" charset="-128"/>
                        </a:defRPr>
                      </a:lvl6pPr>
                      <a:lvl7pPr marL="914400" eaLnBrk="0" fontAlgn="base" hangingPunct="0">
                        <a:spcBef>
                          <a:spcPts val="600"/>
                        </a:spcBef>
                        <a:spcAft>
                          <a:spcPct val="0"/>
                        </a:spcAft>
                        <a:defRPr sz="2000">
                          <a:solidFill>
                            <a:schemeClr val="tx1"/>
                          </a:solidFill>
                          <a:latin typeface="Century Gothic" pitchFamily="34" charset="0"/>
                          <a:ea typeface="ＭＳ Ｐゴシック" pitchFamily="34" charset="-128"/>
                        </a:defRPr>
                      </a:lvl7pPr>
                      <a:lvl8pPr marL="1371600" eaLnBrk="0" fontAlgn="base" hangingPunct="0">
                        <a:spcBef>
                          <a:spcPts val="600"/>
                        </a:spcBef>
                        <a:spcAft>
                          <a:spcPct val="0"/>
                        </a:spcAft>
                        <a:defRPr sz="2000">
                          <a:solidFill>
                            <a:schemeClr val="tx1"/>
                          </a:solidFill>
                          <a:latin typeface="Century Gothic" pitchFamily="34" charset="0"/>
                          <a:ea typeface="ＭＳ Ｐゴシック" pitchFamily="34" charset="-128"/>
                        </a:defRPr>
                      </a:lvl8pPr>
                      <a:lvl9pPr marL="1828800" eaLnBrk="0" fontAlgn="base" hangingPunct="0">
                        <a:spcBef>
                          <a:spcPts val="600"/>
                        </a:spcBef>
                        <a:spcAft>
                          <a:spcPct val="0"/>
                        </a:spcAft>
                        <a:defRPr sz="2000">
                          <a:solidFill>
                            <a:schemeClr val="tx1"/>
                          </a:solidFill>
                          <a:latin typeface="Century Gothic"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34" charset="-128"/>
                        </a:rPr>
                        <a:t>Absent </a:t>
                      </a:r>
                    </a:p>
                  </a:txBody>
                  <a:tcPr marL="83802" marR="83802" marT="45728" marB="45728" anchor="ctr" horzOverflow="overflow">
                    <a:lnL w="12700" cap="flat" cmpd="sng" algn="ctr">
                      <a:solidFill>
                        <a:srgbClr val="00314A"/>
                      </a:solidFill>
                      <a:prstDash val="solid"/>
                      <a:round/>
                      <a:headEnd type="none" w="med" len="med"/>
                      <a:tailEnd type="none" w="med" len="med"/>
                    </a:lnL>
                    <a:lnR w="12700" cap="flat" cmpd="sng" algn="ctr">
                      <a:solidFill>
                        <a:srgbClr val="00314A"/>
                      </a:solidFill>
                      <a:prstDash val="solid"/>
                      <a:round/>
                      <a:headEnd type="none" w="med" len="med"/>
                      <a:tailEnd type="none" w="med" len="med"/>
                    </a:lnR>
                    <a:lnT w="12700" cap="flat" cmpd="sng" algn="ctr">
                      <a:solidFill>
                        <a:srgbClr val="00314A"/>
                      </a:solidFill>
                      <a:prstDash val="solid"/>
                      <a:round/>
                      <a:headEnd type="none" w="med" len="med"/>
                      <a:tailEnd type="none" w="med" len="med"/>
                    </a:lnT>
                    <a:lnB w="12700" cap="flat" cmpd="sng" algn="ctr">
                      <a:solidFill>
                        <a:srgbClr val="00314A"/>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xmlns="" val="10007"/>
                  </a:ext>
                </a:extLst>
              </a:tr>
            </a:tbl>
          </a:graphicData>
        </a:graphic>
      </p:graphicFrame>
      <p:sp>
        <p:nvSpPr>
          <p:cNvPr id="39977" name="TextBox 3"/>
          <p:cNvSpPr txBox="1">
            <a:spLocks noChangeArrowheads="1"/>
          </p:cNvSpPr>
          <p:nvPr/>
        </p:nvSpPr>
        <p:spPr bwMode="auto">
          <a:xfrm>
            <a:off x="9525" y="6615113"/>
            <a:ext cx="4445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t>Adapted from: BCGuidelines.ca</a:t>
            </a:r>
            <a:endParaRPr lang="en-CA" altLang="en-US" sz="1000"/>
          </a:p>
        </p:txBody>
      </p:sp>
      <p:pic>
        <p:nvPicPr>
          <p:cNvPr id="39978" name="Picture 10" descr="oa hands"/>
          <p:cNvPicPr>
            <a:picLocks noChangeAspect="1"/>
          </p:cNvPicPr>
          <p:nvPr/>
        </p:nvPicPr>
        <p:blipFill>
          <a:blip r:embed="rId3">
            <a:extLst>
              <a:ext uri="{28A0092B-C50C-407E-A947-70E740481C1C}">
                <a14:useLocalDpi xmlns:a14="http://schemas.microsoft.com/office/drawing/2010/main" val="0"/>
              </a:ext>
            </a:extLst>
          </a:blip>
          <a:srcRect t="1414" b="7898"/>
          <a:stretch>
            <a:fillRect/>
          </a:stretch>
        </p:blipFill>
        <p:spPr bwMode="auto">
          <a:xfrm>
            <a:off x="5265738" y="4283075"/>
            <a:ext cx="37020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9" name="Picture 2" descr="C:\My Documents\arthritis soc\clinic pictures\nodules.jpg"/>
          <p:cNvPicPr>
            <a:picLocks noChangeAspect="1" noChangeArrowheads="1"/>
          </p:cNvPicPr>
          <p:nvPr/>
        </p:nvPicPr>
        <p:blipFill>
          <a:blip r:embed="rId4">
            <a:extLst>
              <a:ext uri="{28A0092B-C50C-407E-A947-70E740481C1C}">
                <a14:useLocalDpi xmlns:a14="http://schemas.microsoft.com/office/drawing/2010/main" val="0"/>
              </a:ext>
            </a:extLst>
          </a:blip>
          <a:srcRect r="5833" b="22569"/>
          <a:stretch>
            <a:fillRect/>
          </a:stretch>
        </p:blipFill>
        <p:spPr bwMode="auto">
          <a:xfrm>
            <a:off x="5265738" y="1487488"/>
            <a:ext cx="3702050" cy="2776537"/>
          </a:xfrm>
          <a:prstGeom prst="rect">
            <a:avLst/>
          </a:prstGeom>
          <a:noFill/>
          <a:ln w="9525">
            <a:solidFill>
              <a:srgbClr val="87171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26038</TotalTime>
  <Words>3845</Words>
  <Application>Microsoft Office PowerPoint</Application>
  <PresentationFormat>On-screen Show (4:3)</PresentationFormat>
  <Paragraphs>542</Paragraphs>
  <Slides>50</Slides>
  <Notes>33</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1</vt:i4>
      </vt:variant>
      <vt:variant>
        <vt:lpstr>Slide Titles</vt:lpstr>
      </vt:variant>
      <vt:variant>
        <vt:i4>50</vt:i4>
      </vt:variant>
    </vt:vector>
  </HeadingPairs>
  <TitlesOfParts>
    <vt:vector size="69" baseType="lpstr">
      <vt:lpstr>Arial Unicode MS</vt:lpstr>
      <vt:lpstr>ＭＳ Ｐゴシック</vt:lpstr>
      <vt:lpstr>Arial</vt:lpstr>
      <vt:lpstr>Calibri</vt:lpstr>
      <vt:lpstr>Helvetica</vt:lpstr>
      <vt:lpstr>Helvetica Light</vt:lpstr>
      <vt:lpstr>HG明朝B</vt:lpstr>
      <vt:lpstr>Myriad</vt:lpstr>
      <vt:lpstr>Rockwell</vt:lpstr>
      <vt:lpstr>Rockwell Condensed</vt:lpstr>
      <vt:lpstr>Times New Roman</vt:lpstr>
      <vt:lpstr>Webdings</vt:lpstr>
      <vt:lpstr>Wingdings</vt:lpstr>
      <vt:lpstr>Wingdings 3</vt:lpstr>
      <vt:lpstr>Thème Office</vt:lpstr>
      <vt:lpstr>1_Thème Office</vt:lpstr>
      <vt:lpstr>2_Thème Office</vt:lpstr>
      <vt:lpstr>Wood Type</vt:lpstr>
      <vt:lpstr>Photo Editor Photo</vt:lpstr>
      <vt:lpstr>Managing inflammatory arthritis</vt:lpstr>
      <vt:lpstr>Conflict of Interest Declaration: </vt:lpstr>
      <vt:lpstr>Program Objectives</vt:lpstr>
      <vt:lpstr>Optimal management of early rheumatoid arthritis</vt:lpstr>
      <vt:lpstr>Case Presentation L. M. 28 year old indigenous woman</vt:lpstr>
      <vt:lpstr>PowerPoint Presentation</vt:lpstr>
      <vt:lpstr>How do you know it is ra?</vt:lpstr>
      <vt:lpstr>The Three Key Features  of Inflammatory Arthritis</vt:lpstr>
      <vt:lpstr>Inflammatory vs Non-inflammatory</vt:lpstr>
      <vt:lpstr>Joint Distribution: RA vs OA </vt:lpstr>
      <vt:lpstr>ACR/EULAR classification criteria (2010)</vt:lpstr>
      <vt:lpstr>Epidemiology of Rheumatoid Arthritis</vt:lpstr>
      <vt:lpstr>Particular issues for northwestern ontario</vt:lpstr>
      <vt:lpstr>Prevalence of RA in North American   Indigenous Populations highest in the world</vt:lpstr>
      <vt:lpstr>Thunder Bay and Northwestern Ontario Indigenous Population (Stats Canada)</vt:lpstr>
      <vt:lpstr> Early Rheumatoid Arthritis</vt:lpstr>
      <vt:lpstr>Diagnosing Inflammatory Arthritis</vt:lpstr>
      <vt:lpstr>Tests Should Support Clinical Diagnosis</vt:lpstr>
      <vt:lpstr>How do you treat symptoms?</vt:lpstr>
      <vt:lpstr>PowerPoint Presentation</vt:lpstr>
      <vt:lpstr>How do you treat the disease?</vt:lpstr>
      <vt:lpstr>When to Refer to a Specialist</vt:lpstr>
      <vt:lpstr>Case Presentation L. M. 28 year old indigenous woman</vt:lpstr>
      <vt:lpstr>PowerPoint Presentation</vt:lpstr>
      <vt:lpstr>PowerPoint Presentation</vt:lpstr>
      <vt:lpstr>Management of Early RA Whilst Waiting for Specialist Appointment</vt:lpstr>
      <vt:lpstr>ACR Recommendations for Treatment of Early RA</vt:lpstr>
      <vt:lpstr>Management of Early RA Whilst Waiting for Specialist Appointment (Cont’d)</vt:lpstr>
      <vt:lpstr>Addressing Patient Fear</vt:lpstr>
      <vt:lpstr>DMARDs are Safe When Monitored Adequately</vt:lpstr>
      <vt:lpstr>Early Diagnosis &amp; Treatment of RA</vt:lpstr>
      <vt:lpstr>How to Improve Care for rheumatic diseases in Northwestern Ontario?</vt:lpstr>
      <vt:lpstr>Inflammatory Arthritis  in Indigenous Populations</vt:lpstr>
      <vt:lpstr>Case Presentation l. m. </vt:lpstr>
      <vt:lpstr>Case Presentation L. M. </vt:lpstr>
      <vt:lpstr>Case Presentation l. m. </vt:lpstr>
      <vt:lpstr>Case Presentation L. M. </vt:lpstr>
      <vt:lpstr>RA: Inflammation in Early Stages,  Joint Destruction Later</vt:lpstr>
      <vt:lpstr>Identify the special considerations in the use of corticosteroids and biologics in Inflammatory Arthritis </vt:lpstr>
      <vt:lpstr>Corticosteroids (Cortisone, Prednisone, Prednisolone)</vt:lpstr>
      <vt:lpstr>Biologics</vt:lpstr>
      <vt:lpstr>Biologic Drugs for the Treatment of Inflammatory Arthritis are Prescribed by Specialists</vt:lpstr>
      <vt:lpstr>Other Drugs for the Treatment  of Inflammatory Arthritis</vt:lpstr>
      <vt:lpstr>Biologic Key Points – Tolerability </vt:lpstr>
      <vt:lpstr>REASONS TO STOP tnf-INHIBITOR?</vt:lpstr>
      <vt:lpstr>Patients on Biologics:  Vaccination Essentials</vt:lpstr>
      <vt:lpstr>summary</vt:lpstr>
      <vt:lpstr>Overall Conclusions</vt:lpstr>
      <vt:lpstr>Understand the referral system and resources available for patients with rheumatic diseases in Northwestern Ontario </vt:lpstr>
      <vt:lpstr> </vt:lpstr>
    </vt:vector>
  </TitlesOfParts>
  <Company>University of Manitoba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Inflammatory Arthritis in Aboriginal Populations: Unique Biology and Challenges</dc:title>
  <dc:creator>David Robinson</dc:creator>
  <cp:lastModifiedBy>Lakehead University</cp:lastModifiedBy>
  <cp:revision>894</cp:revision>
  <cp:lastPrinted>2016-11-18T14:49:30Z</cp:lastPrinted>
  <dcterms:created xsi:type="dcterms:W3CDTF">2014-10-02T01:54:31Z</dcterms:created>
  <dcterms:modified xsi:type="dcterms:W3CDTF">2017-01-17T15:05:36Z</dcterms:modified>
</cp:coreProperties>
</file>